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heme/theme2.xml" ContentType="application/vnd.openxmlformats-officedocument.them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3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535" r:id="rId3"/>
    <p:sldId id="499" r:id="rId4"/>
    <p:sldId id="537" r:id="rId5"/>
    <p:sldId id="538" r:id="rId6"/>
    <p:sldId id="277" r:id="rId7"/>
    <p:sldId id="544" r:id="rId8"/>
    <p:sldId id="545" r:id="rId9"/>
    <p:sldId id="539" r:id="rId10"/>
    <p:sldId id="522" r:id="rId11"/>
    <p:sldId id="547" r:id="rId12"/>
    <p:sldId id="541" r:id="rId13"/>
    <p:sldId id="548" r:id="rId14"/>
    <p:sldId id="549" r:id="rId15"/>
    <p:sldId id="542" r:id="rId16"/>
    <p:sldId id="520" r:id="rId17"/>
    <p:sldId id="550" r:id="rId18"/>
  </p:sldIdLst>
  <p:sldSz cx="12192000" cy="6858000"/>
  <p:notesSz cx="6797675" cy="9928225"/>
  <p:custDataLst>
    <p:tags r:id="rId20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47" userDrawn="1">
          <p15:clr>
            <a:srgbClr val="A4A3A4"/>
          </p15:clr>
        </p15:guide>
        <p15:guide id="3" pos="7333" userDrawn="1">
          <p15:clr>
            <a:srgbClr val="A4A3A4"/>
          </p15:clr>
        </p15:guide>
        <p15:guide id="4" orient="horz" pos="958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360" userDrawn="1">
          <p15:clr>
            <a:srgbClr val="A4A3A4"/>
          </p15:clr>
        </p15:guide>
        <p15:guide id="7" pos="5541" userDrawn="1">
          <p15:clr>
            <a:srgbClr val="A4A3A4"/>
          </p15:clr>
        </p15:guide>
        <p15:guide id="8" pos="3749" userDrawn="1">
          <p15:clr>
            <a:srgbClr val="A4A3A4"/>
          </p15:clr>
        </p15:guide>
        <p15:guide id="9" pos="3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gitte" initials="B" lastIdx="1" clrIdx="0">
    <p:extLst>
      <p:ext uri="{19B8F6BF-5375-455C-9EA6-DF929625EA0E}">
        <p15:presenceInfo xmlns:p15="http://schemas.microsoft.com/office/powerpoint/2012/main" userId="Brigit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E2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46" autoAdjust="0"/>
  </p:normalViewPr>
  <p:slideViewPr>
    <p:cSldViewPr snapToGrid="0" snapToObjects="1" showGuides="1">
      <p:cViewPr varScale="1">
        <p:scale>
          <a:sx n="77" d="100"/>
          <a:sy n="77" d="100"/>
        </p:scale>
        <p:origin x="54" y="636"/>
      </p:cViewPr>
      <p:guideLst>
        <p:guide pos="347"/>
        <p:guide pos="7333"/>
        <p:guide orient="horz" pos="958"/>
        <p:guide orient="horz" pos="3952"/>
        <p:guide pos="5360"/>
        <p:guide pos="5541"/>
        <p:guide pos="3749"/>
        <p:guide pos="39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3504"/>
    </p:cViewPr>
  </p:sorterViewPr>
  <p:notesViewPr>
    <p:cSldViewPr snapToGrid="0" snapToObjects="1" showGuides="1">
      <p:cViewPr varScale="1">
        <p:scale>
          <a:sx n="62" d="100"/>
          <a:sy n="62" d="100"/>
        </p:scale>
        <p:origin x="286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322263" y="0"/>
            <a:ext cx="7442201" cy="418782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/>
          <a:p>
            <a:endParaRPr lang="de-DE">
              <a:latin typeface="Arial" panose="020B0604020202020204" pitchFamily="34" charset="0"/>
            </a:endParaRPr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11080" y="4660165"/>
            <a:ext cx="6217760" cy="488102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96464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110000"/>
      </a:lnSpc>
      <a:spcBef>
        <a:spcPts val="1200"/>
      </a:spcBef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1pPr>
    <a:lvl2pPr marL="185738" indent="-171450" algn="l" defTabSz="914400" rtl="0" eaLnBrk="1" latinLnBrk="0" hangingPunct="1">
      <a:lnSpc>
        <a:spcPct val="110000"/>
      </a:lnSpc>
      <a:spcBef>
        <a:spcPts val="600"/>
      </a:spcBef>
      <a:buClr>
        <a:schemeClr val="accent1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2pPr>
    <a:lvl3pPr marL="357188" indent="-171450" algn="l" defTabSz="914400" rtl="0" eaLnBrk="1" latinLnBrk="0" hangingPunct="1">
      <a:lnSpc>
        <a:spcPct val="110000"/>
      </a:lnSpc>
      <a:spcBef>
        <a:spcPts val="600"/>
      </a:spcBef>
      <a:buClr>
        <a:schemeClr val="accent1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3pPr>
    <a:lvl4pPr marL="542925" indent="-171450" algn="l" defTabSz="914400" rtl="0" eaLnBrk="1" latinLnBrk="0" hangingPunct="1">
      <a:lnSpc>
        <a:spcPct val="110000"/>
      </a:lnSpc>
      <a:spcBef>
        <a:spcPts val="600"/>
      </a:spcBef>
      <a:buClr>
        <a:schemeClr val="accent1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4pPr>
    <a:lvl5pPr marL="712788" indent="-171450" algn="l" defTabSz="914400" rtl="0" eaLnBrk="1" latinLnBrk="0" hangingPunct="1">
      <a:lnSpc>
        <a:spcPct val="110000"/>
      </a:lnSpc>
      <a:spcBef>
        <a:spcPts val="600"/>
      </a:spcBef>
      <a:buClr>
        <a:schemeClr val="accent1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906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6302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4636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5.xml"/><Relationship Id="rId7" Type="http://schemas.openxmlformats.org/officeDocument/2006/relationships/image" Target="../media/image4.png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3.xml"/><Relationship Id="rId7" Type="http://schemas.openxmlformats.org/officeDocument/2006/relationships/image" Target="../media/image4.png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5.xml"/><Relationship Id="rId7" Type="http://schemas.openxmlformats.org/officeDocument/2006/relationships/image" Target="../media/image4.png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7.xml"/><Relationship Id="rId7" Type="http://schemas.openxmlformats.org/officeDocument/2006/relationships/image" Target="../media/image4.png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9.xml"/><Relationship Id="rId7" Type="http://schemas.openxmlformats.org/officeDocument/2006/relationships/image" Target="../media/image4.png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1.xml"/><Relationship Id="rId7" Type="http://schemas.openxmlformats.org/officeDocument/2006/relationships/image" Target="../media/image4.png"/><Relationship Id="rId2" Type="http://schemas.openxmlformats.org/officeDocument/2006/relationships/tags" Target="../tags/tag4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9.xml"/><Relationship Id="rId7" Type="http://schemas.openxmlformats.org/officeDocument/2006/relationships/image" Target="../media/image4.pn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3.xml"/><Relationship Id="rId7" Type="http://schemas.openxmlformats.org/officeDocument/2006/relationships/image" Target="../media/image4.png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5.xml"/><Relationship Id="rId7" Type="http://schemas.openxmlformats.org/officeDocument/2006/relationships/image" Target="../media/image4.png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7.xml"/><Relationship Id="rId7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9.xml"/><Relationship Id="rId7" Type="http://schemas.openxmlformats.org/officeDocument/2006/relationships/image" Target="../media/image4.png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klass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EF794C3-6DFF-4D5B-B142-F441D63A35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68147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3" name="think-cell Folie" r:id="rId5" imgW="289" imgH="290" progId="TCLayout.ActiveDocument.1">
                  <p:embed/>
                </p:oleObj>
              </mc:Choice>
              <mc:Fallback>
                <p:oleObj name="think-cell Folie" r:id="rId5" imgW="289" imgH="29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EF794C3-6DFF-4D5B-B142-F441D63A35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id="{A4F5E90B-FCA0-4CA5-BE2E-B7DAEF68813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4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0F727F-3D0A-4925-91D2-EC057E609E5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27042" y="4368493"/>
            <a:ext cx="11114096" cy="609398"/>
          </a:xfrm>
        </p:spPr>
        <p:txBody>
          <a:bodyPr anchor="b"/>
          <a:lstStyle>
            <a:lvl1pPr algn="l">
              <a:lnSpc>
                <a:spcPct val="90000"/>
              </a:lnSpc>
              <a:spcBef>
                <a:spcPts val="0"/>
              </a:spcBef>
              <a:defRPr sz="44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CBF7D05-29CA-47B7-9556-575AC18A3E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527042" y="4955666"/>
            <a:ext cx="11114096" cy="46112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600" b="1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4DE3A90F-9EE5-4FAC-804C-35A70FB7FE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50863" y="5635848"/>
            <a:ext cx="753411" cy="187424"/>
          </a:xfr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de-DE" dirty="0"/>
              <a:t>Ort, Datum</a:t>
            </a:r>
          </a:p>
        </p:txBody>
      </p:sp>
      <p:pic>
        <p:nvPicPr>
          <p:cNvPr id="5" name="Grafik 4" descr="Ein Bild, das Objekt, Zeichnung, Uhr enthält.&#10;&#10;Automatisch generierte Beschreibung">
            <a:extLst>
              <a:ext uri="{FF2B5EF4-FFF2-40B4-BE49-F238E27FC236}">
                <a16:creationId xmlns:a16="http://schemas.microsoft.com/office/drawing/2014/main" id="{48D16B77-4935-42EE-80F5-57518F806DB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gray">
          <a:xfrm>
            <a:off x="8366340" y="392901"/>
            <a:ext cx="3429251" cy="1165239"/>
          </a:xfrm>
          <a:prstGeom prst="rect">
            <a:avLst/>
          </a:prstGeom>
        </p:spPr>
      </p:pic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A48D116-85A2-4950-B2E4-8044D07890A4}"/>
              </a:ext>
            </a:extLst>
          </p:cNvPr>
          <p:cNvGrpSpPr/>
          <p:nvPr userDrawn="1"/>
        </p:nvGrpSpPr>
        <p:grpSpPr bwMode="gray">
          <a:xfrm>
            <a:off x="4530479" y="-363690"/>
            <a:ext cx="4274957" cy="3551581"/>
            <a:chOff x="4530479" y="-363690"/>
            <a:chExt cx="4274957" cy="3551581"/>
          </a:xfrm>
        </p:grpSpPr>
        <p:pic>
          <p:nvPicPr>
            <p:cNvPr id="7" name="Grafik 6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A72CD764-9D8B-4E9C-9E85-BAFE754E0B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 bwMode="gray">
            <a:xfrm>
              <a:off x="5237600" y="2003741"/>
              <a:ext cx="626365" cy="1184150"/>
            </a:xfrm>
            <a:prstGeom prst="rect">
              <a:avLst/>
            </a:prstGeom>
          </p:spPr>
        </p:pic>
        <p:pic>
          <p:nvPicPr>
            <p:cNvPr id="11" name="Grafik 10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D2615EBB-7C40-4D10-9500-74887B6A9F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 bwMode="gray">
            <a:xfrm>
              <a:off x="5778499" y="1803748"/>
              <a:ext cx="900686" cy="964694"/>
            </a:xfrm>
            <a:prstGeom prst="rect">
              <a:avLst/>
            </a:prstGeom>
          </p:spPr>
        </p:pic>
        <p:pic>
          <p:nvPicPr>
            <p:cNvPr id="49" name="Grafik 48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AE76A162-D74A-477F-A67A-D3A8C16CC0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 bwMode="gray">
            <a:xfrm rot="19052274">
              <a:off x="5315119" y="1039670"/>
              <a:ext cx="482922" cy="912969"/>
            </a:xfrm>
            <a:prstGeom prst="rect">
              <a:avLst/>
            </a:prstGeom>
          </p:spPr>
        </p:pic>
        <p:pic>
          <p:nvPicPr>
            <p:cNvPr id="50" name="Grafik 49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57429D59-F5DE-4FBE-BC41-63F387C90A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 bwMode="gray">
            <a:xfrm rot="18087032">
              <a:off x="4891565" y="436973"/>
              <a:ext cx="357417" cy="675700"/>
            </a:xfrm>
            <a:prstGeom prst="rect">
              <a:avLst/>
            </a:prstGeom>
          </p:spPr>
        </p:pic>
        <p:pic>
          <p:nvPicPr>
            <p:cNvPr id="51" name="Grafik 50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D9840F09-E1B2-46F9-B162-67D2137125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 bwMode="gray">
            <a:xfrm rot="1481701">
              <a:off x="6058858" y="108845"/>
              <a:ext cx="427737" cy="808641"/>
            </a:xfrm>
            <a:prstGeom prst="rect">
              <a:avLst/>
            </a:prstGeom>
          </p:spPr>
        </p:pic>
        <p:pic>
          <p:nvPicPr>
            <p:cNvPr id="52" name="Grafik 51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F2DDF7D7-4050-4E46-BA62-82834215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 bwMode="gray">
            <a:xfrm rot="3826452">
              <a:off x="6566685" y="1049412"/>
              <a:ext cx="313883" cy="593399"/>
            </a:xfrm>
            <a:prstGeom prst="rect">
              <a:avLst/>
            </a:prstGeom>
          </p:spPr>
        </p:pic>
        <p:pic>
          <p:nvPicPr>
            <p:cNvPr id="53" name="Grafik 52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B547A442-0F7E-4CBF-AE53-C7343FA700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 bwMode="gray">
            <a:xfrm rot="4727722">
              <a:off x="7501823" y="-63189"/>
              <a:ext cx="550425" cy="1040584"/>
            </a:xfrm>
            <a:prstGeom prst="rect">
              <a:avLst/>
            </a:prstGeom>
          </p:spPr>
        </p:pic>
        <p:pic>
          <p:nvPicPr>
            <p:cNvPr id="54" name="Grafik 53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F13AA9A6-2FB9-4E32-8CF8-57F85B3BE9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 bwMode="gray">
            <a:xfrm rot="20641665">
              <a:off x="5875111" y="1031633"/>
              <a:ext cx="644612" cy="690422"/>
            </a:xfrm>
            <a:prstGeom prst="rect">
              <a:avLst/>
            </a:prstGeom>
          </p:spPr>
        </p:pic>
        <p:pic>
          <p:nvPicPr>
            <p:cNvPr id="55" name="Grafik 54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EC654D73-A0D3-4424-9C11-5D02DE97A2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 bwMode="gray">
            <a:xfrm rot="2878683">
              <a:off x="7096983" y="648815"/>
              <a:ext cx="553535" cy="592872"/>
            </a:xfrm>
            <a:prstGeom prst="rect">
              <a:avLst/>
            </a:prstGeom>
          </p:spPr>
        </p:pic>
        <p:pic>
          <p:nvPicPr>
            <p:cNvPr id="56" name="Grafik 55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1C309D69-1317-43AF-A2B7-1F01A3779B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 bwMode="gray">
            <a:xfrm rot="4639445">
              <a:off x="8232232" y="-211947"/>
              <a:ext cx="553535" cy="592872"/>
            </a:xfrm>
            <a:prstGeom prst="rect">
              <a:avLst/>
            </a:prstGeom>
          </p:spPr>
        </p:pic>
        <p:pic>
          <p:nvPicPr>
            <p:cNvPr id="57" name="Grafik 56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50EAC6AE-EE77-4241-BD1E-A4DA29CBB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 bwMode="gray">
            <a:xfrm rot="20110060">
              <a:off x="7281900" y="-353689"/>
              <a:ext cx="553535" cy="592872"/>
            </a:xfrm>
            <a:prstGeom prst="rect">
              <a:avLst/>
            </a:prstGeom>
          </p:spPr>
        </p:pic>
        <p:pic>
          <p:nvPicPr>
            <p:cNvPr id="58" name="Grafik 57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E5CBA420-148B-409E-9D1C-1B159D2B98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 bwMode="gray">
            <a:xfrm rot="3451917" flipH="1">
              <a:off x="5632729" y="-383358"/>
              <a:ext cx="553535" cy="592872"/>
            </a:xfrm>
            <a:prstGeom prst="rect">
              <a:avLst/>
            </a:prstGeom>
          </p:spPr>
        </p:pic>
        <p:pic>
          <p:nvPicPr>
            <p:cNvPr id="59" name="Grafik 58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9717A109-12DB-4CC8-AB11-90C7D77241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 bwMode="gray">
            <a:xfrm rot="17538370">
              <a:off x="4890417" y="-381785"/>
              <a:ext cx="553535" cy="592872"/>
            </a:xfrm>
            <a:prstGeom prst="rect">
              <a:avLst/>
            </a:prstGeom>
          </p:spPr>
        </p:pic>
        <p:pic>
          <p:nvPicPr>
            <p:cNvPr id="60" name="Grafik 59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6293D4BF-9F1F-47B5-A116-9768D866EC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 bwMode="gray">
            <a:xfrm rot="14019203">
              <a:off x="4541419" y="80197"/>
              <a:ext cx="307905" cy="329786"/>
            </a:xfrm>
            <a:prstGeom prst="rect">
              <a:avLst/>
            </a:prstGeom>
          </p:spPr>
        </p:pic>
        <p:pic>
          <p:nvPicPr>
            <p:cNvPr id="61" name="Grafik 60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5694F882-CBE4-4025-9E5B-F9E8D36AB6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 bwMode="gray">
            <a:xfrm>
              <a:off x="6459321" y="0"/>
              <a:ext cx="760485" cy="814530"/>
            </a:xfrm>
            <a:prstGeom prst="rect">
              <a:avLst/>
            </a:prstGeom>
          </p:spPr>
        </p:pic>
        <p:pic>
          <p:nvPicPr>
            <p:cNvPr id="62" name="Grafik 61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C18A19AA-82F7-4ADB-85F0-5C37A48C5C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 bwMode="gray">
            <a:xfrm rot="16576415">
              <a:off x="5275653" y="384699"/>
              <a:ext cx="712693" cy="763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391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F3FA5694-1B4C-45CB-B2EF-8A71E05C62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825604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4" name="think-cell Folie" r:id="rId5" imgW="289" imgH="290" progId="TCLayout.ActiveDocument.1">
                  <p:embed/>
                </p:oleObj>
              </mc:Choice>
              <mc:Fallback>
                <p:oleObj name="think-cell Folie" r:id="rId5" imgW="289" imgH="290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F3FA5694-1B4C-45CB-B2EF-8A71E05C62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B40C882E-7C40-498D-859B-4ECF2D87EA0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EAEF29-2880-42C9-91FC-0547F82AC03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7D4BBF1-C81B-4780-9B7A-38C0F56421D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25.08.2020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867DA8-6683-4DD4-AB29-4ABF7D037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Titel der Präsentation - über Einfügen in Kopf- und Fußzeile eintragen  |  www.ecogood.org  |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F4623D-D339-47A2-A9D8-654F61DCE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6A9DCB5-B3F8-4C5F-8A04-2839B3CDE4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14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151BFC1C-69D6-408B-AA02-B45A6BB5EDB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90472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" name="think-cell Folie" r:id="rId5" imgW="289" imgH="290" progId="TCLayout.ActiveDocument.1">
                  <p:embed/>
                </p:oleObj>
              </mc:Choice>
              <mc:Fallback>
                <p:oleObj name="think-cell Folie" r:id="rId5" imgW="289" imgH="29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6C5DE4DB-F1A5-449F-9B48-EC2FBF3EB72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AF50C1-C5B0-4AC0-B936-649F9C79E861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14F904-5B7A-440C-863D-04E7DBD3E525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00400B-02DC-418F-9BD9-60EA08BDBBC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25.08.2020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F98F86-1D7F-43FF-8EE0-52DA47B44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Titel der Präsentation - über Einfügen in Kopf- und Fußzeile eintragen  |  www.ecogood.org  |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8210D0-9DDD-4D38-BB73-17F712CE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6A9DCB5-B3F8-4C5F-8A04-2839B3CDE4F1}" type="slidenum">
              <a:rPr lang="de-DE" smtClean="0"/>
              <a:t>‹Nr.›</a:t>
            </a:fld>
            <a:endParaRPr lang="de-DE"/>
          </a:p>
        </p:txBody>
      </p: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7E5DB769-DF20-4169-9F09-86CFEF1E526F}"/>
              </a:ext>
            </a:extLst>
          </p:cNvPr>
          <p:cNvGrpSpPr/>
          <p:nvPr userDrawn="1"/>
        </p:nvGrpSpPr>
        <p:grpSpPr>
          <a:xfrm>
            <a:off x="10262500" y="78849"/>
            <a:ext cx="2280683" cy="2534846"/>
            <a:chOff x="10262500" y="78849"/>
            <a:chExt cx="2280683" cy="2534846"/>
          </a:xfrm>
        </p:grpSpPr>
        <p:pic>
          <p:nvPicPr>
            <p:cNvPr id="43" name="Grafik 42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FDFC516D-E973-4A93-8BA9-EDAC76EFAB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 bwMode="gray">
            <a:xfrm rot="2102494">
              <a:off x="10262500" y="1793210"/>
              <a:ext cx="418124" cy="790470"/>
            </a:xfrm>
            <a:prstGeom prst="rect">
              <a:avLst/>
            </a:prstGeom>
          </p:spPr>
        </p:pic>
        <p:pic>
          <p:nvPicPr>
            <p:cNvPr id="44" name="Grafik 43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FC95245C-FDCB-44B1-8929-03C9D3C2D0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 bwMode="gray">
            <a:xfrm rot="1425882">
              <a:off x="10805146" y="1969721"/>
              <a:ext cx="601246" cy="643974"/>
            </a:xfrm>
            <a:prstGeom prst="rect">
              <a:avLst/>
            </a:prstGeom>
          </p:spPr>
        </p:pic>
        <p:pic>
          <p:nvPicPr>
            <p:cNvPr id="45" name="Grafik 44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1FEB7CD5-E7C5-467D-8CCF-9D6FE38761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 bwMode="gray">
            <a:xfrm rot="20486771">
              <a:off x="11263709" y="1099917"/>
              <a:ext cx="322372" cy="609446"/>
            </a:xfrm>
            <a:prstGeom prst="rect">
              <a:avLst/>
            </a:prstGeom>
          </p:spPr>
        </p:pic>
        <p:pic>
          <p:nvPicPr>
            <p:cNvPr id="47" name="Grafik 46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4D82BA0F-C7E0-492E-9407-5DE91D7296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 bwMode="gray">
            <a:xfrm rot="4839677">
              <a:off x="12130516" y="1274697"/>
              <a:ext cx="285532" cy="539802"/>
            </a:xfrm>
            <a:prstGeom prst="rect">
              <a:avLst/>
            </a:prstGeom>
          </p:spPr>
        </p:pic>
        <p:pic>
          <p:nvPicPr>
            <p:cNvPr id="48" name="Grafik 47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1636C693-94B8-4080-8B2F-CECDB56DAB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 bwMode="gray">
            <a:xfrm rot="7184428">
              <a:off x="11826259" y="2002939"/>
              <a:ext cx="209530" cy="396118"/>
            </a:xfrm>
            <a:prstGeom prst="rect">
              <a:avLst/>
            </a:prstGeom>
          </p:spPr>
        </p:pic>
        <p:pic>
          <p:nvPicPr>
            <p:cNvPr id="50" name="Grafik 49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C24019EE-310E-45A6-90DA-01F09D6468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 bwMode="gray">
            <a:xfrm rot="2399641">
              <a:off x="11465787" y="1643176"/>
              <a:ext cx="430306" cy="460886"/>
            </a:xfrm>
            <a:prstGeom prst="rect">
              <a:avLst/>
            </a:prstGeom>
          </p:spPr>
        </p:pic>
        <p:pic>
          <p:nvPicPr>
            <p:cNvPr id="55" name="Grafik 54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82EA86BA-CB96-4389-92CC-43C20D9E4A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 bwMode="gray">
            <a:xfrm rot="20896346">
              <a:off x="11992584" y="368854"/>
              <a:ext cx="369510" cy="395766"/>
            </a:xfrm>
            <a:prstGeom prst="rect">
              <a:avLst/>
            </a:prstGeom>
          </p:spPr>
        </p:pic>
        <p:pic>
          <p:nvPicPr>
            <p:cNvPr id="56" name="Grafik 55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27779701-FE27-4E75-9E5F-2B687E1916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 bwMode="gray">
            <a:xfrm rot="17377179">
              <a:off x="11278347" y="295636"/>
              <a:ext cx="300613" cy="321975"/>
            </a:xfrm>
            <a:prstGeom prst="rect">
              <a:avLst/>
            </a:prstGeom>
          </p:spPr>
        </p:pic>
        <p:pic>
          <p:nvPicPr>
            <p:cNvPr id="58" name="Grafik 57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CC9471F7-555A-4704-93E0-C59406A2B7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 bwMode="gray">
            <a:xfrm rot="19934391">
              <a:off x="11545189" y="914502"/>
              <a:ext cx="475754" cy="509562"/>
            </a:xfrm>
            <a:prstGeom prst="rect">
              <a:avLst/>
            </a:prstGeom>
          </p:spPr>
        </p:pic>
        <p:pic>
          <p:nvPicPr>
            <p:cNvPr id="63" name="Grafik 62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B8BB1F45-537F-4219-99EE-CA875FE110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 bwMode="gray">
            <a:xfrm rot="2539288">
              <a:off x="11889114" y="78849"/>
              <a:ext cx="209530" cy="396118"/>
            </a:xfrm>
            <a:prstGeom prst="rect">
              <a:avLst/>
            </a:prstGeom>
          </p:spPr>
        </p:pic>
      </p:grpSp>
      <p:sp>
        <p:nvSpPr>
          <p:cNvPr id="65" name="Textplatzhalter 64">
            <a:extLst>
              <a:ext uri="{FF2B5EF4-FFF2-40B4-BE49-F238E27FC236}">
                <a16:creationId xmlns:a16="http://schemas.microsoft.com/office/drawing/2014/main" id="{4CC8321F-CFE8-4ACB-88A9-1F54FC265E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96338" y="5680111"/>
            <a:ext cx="2833687" cy="593689"/>
          </a:xfrm>
        </p:spPr>
        <p:txBody>
          <a:bodyPr anchor="b">
            <a:spAutoFit/>
          </a:bodyPr>
          <a:lstStyle>
            <a:lvl1pPr marL="0" indent="0">
              <a:spcBef>
                <a:spcPts val="600"/>
              </a:spcBef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buNone/>
              <a:defRPr sz="1200"/>
            </a:lvl2pPr>
            <a:lvl3pPr marL="540000" indent="0">
              <a:buNone/>
              <a:defRPr sz="1200"/>
            </a:lvl3pPr>
            <a:lvl4pPr marL="809500" indent="0">
              <a:buNone/>
              <a:defRPr sz="1200"/>
            </a:lvl4pPr>
            <a:lvl5pPr marL="1080000" indent="0">
              <a:buNone/>
              <a:defRPr sz="1200"/>
            </a:lvl5pPr>
          </a:lstStyle>
          <a:p>
            <a:pPr lvl="0"/>
            <a:r>
              <a:rPr lang="de-DE" dirty="0"/>
              <a:t>Hier ist ein Textplatzhalter für zusätzliche Informationen – falls notwendig in Dokumentationen oder für Legenden</a:t>
            </a:r>
          </a:p>
        </p:txBody>
      </p:sp>
    </p:spTree>
    <p:extLst>
      <p:ext uri="{BB962C8B-B14F-4D97-AF65-F5344CB8AC3E}">
        <p14:creationId xmlns:p14="http://schemas.microsoft.com/office/powerpoint/2010/main" val="112136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151BFC1C-69D6-408B-AA02-B45A6BB5EDB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61436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5" name="think-cell Folie" r:id="rId5" imgW="289" imgH="290" progId="TCLayout.ActiveDocument.1">
                  <p:embed/>
                </p:oleObj>
              </mc:Choice>
              <mc:Fallback>
                <p:oleObj name="think-cell Folie" r:id="rId5" imgW="289" imgH="29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151BFC1C-69D6-408B-AA02-B45A6BB5ED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6C5DE4DB-F1A5-449F-9B48-EC2FBF3EB72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99457BE3-8A64-4980-9ADF-20BEFDBAF0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550863" y="1520825"/>
            <a:ext cx="5400675" cy="47529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AF50C1-C5B0-4AC0-B936-649F9C79E861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00400B-02DC-418F-9BD9-60EA08BDBBC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25.08.2020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F98F86-1D7F-43FF-8EE0-52DA47B44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Titel der Präsentation - über Einfügen in Kopf- und Fußzeile eintragen  |  www.ecogood.org  |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8210D0-9DDD-4D38-BB73-17F712CE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6A9DCB5-B3F8-4C5F-8A04-2839B3CDE4F1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6084C2C-52C9-4BA0-96A8-0E2F886402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240463" y="1520825"/>
            <a:ext cx="5400675" cy="4752975"/>
          </a:xfrm>
        </p:spPr>
        <p:txBody>
          <a:bodyPr anchor="b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9190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151BFC1C-69D6-408B-AA02-B45A6BB5EDB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03764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2" name="think-cell Folie" r:id="rId5" imgW="289" imgH="290" progId="TCLayout.ActiveDocument.1">
                  <p:embed/>
                </p:oleObj>
              </mc:Choice>
              <mc:Fallback>
                <p:oleObj name="think-cell Folie" r:id="rId5" imgW="289" imgH="29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151BFC1C-69D6-408B-AA02-B45A6BB5ED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6C5DE4DB-F1A5-449F-9B48-EC2FBF3EB72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99457BE3-8A64-4980-9ADF-20BEFDBAF0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550863" y="1520825"/>
            <a:ext cx="11079162" cy="47529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AF50C1-C5B0-4AC0-B936-649F9C79E861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00400B-02DC-418F-9BD9-60EA08BDBBC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25.08.2020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F98F86-1D7F-43FF-8EE0-52DA47B44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Titel der Präsentation - über Einfügen in Kopf- und Fußzeile eintragen  |  www.ecogood.org  |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8210D0-9DDD-4D38-BB73-17F712CE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6A9DCB5-B3F8-4C5F-8A04-2839B3CDE4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934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Foto rechts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151BFC1C-69D6-408B-AA02-B45A6BB5EDB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69576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7" name="think-cell Folie" r:id="rId5" imgW="289" imgH="290" progId="TCLayout.ActiveDocument.1">
                  <p:embed/>
                </p:oleObj>
              </mc:Choice>
              <mc:Fallback>
                <p:oleObj name="think-cell Folie" r:id="rId5" imgW="289" imgH="29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151BFC1C-69D6-408B-AA02-B45A6BB5ED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6C5DE4DB-F1A5-449F-9B48-EC2FBF3EB72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99457BE3-8A64-4980-9ADF-20BEFDBAF0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6240463" y="3177"/>
            <a:ext cx="5951537" cy="685482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00400B-02DC-418F-9BD9-60EA08BDBBC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25.08.2020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FFDBD549-8287-4336-BD60-218EBF76E58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3" y="463698"/>
            <a:ext cx="5400675" cy="36933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FDD8FA54-1FC6-457D-8768-3A1818D2F973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50863" y="1520824"/>
            <a:ext cx="5400675" cy="47529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75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klass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F3FA5694-1B4C-45CB-B2EF-8A71E05C62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342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9" name="think-cell Folie" r:id="rId5" imgW="289" imgH="290" progId="TCLayout.ActiveDocument.1">
                  <p:embed/>
                </p:oleObj>
              </mc:Choice>
              <mc:Fallback>
                <p:oleObj name="think-cell Folie" r:id="rId5" imgW="289" imgH="290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F3FA5694-1B4C-45CB-B2EF-8A71E05C62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B40C882E-7C40-498D-859B-4ECF2D87EA0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32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2140099-1389-4FC7-922C-3D081DF17B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312392" y="2456825"/>
            <a:ext cx="8284295" cy="2651525"/>
          </a:xfrm>
        </p:spPr>
        <p:txBody>
          <a:bodyPr/>
          <a:lstStyle>
            <a:lvl1pPr marL="0" indent="0">
              <a:spcBef>
                <a:spcPts val="1800"/>
              </a:spcBef>
              <a:buNone/>
              <a:defRPr sz="2400"/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2pPr>
            <a:lvl3pPr marL="540000" indent="0">
              <a:buNone/>
              <a:defRPr sz="1800">
                <a:solidFill>
                  <a:schemeClr val="tx1"/>
                </a:solidFill>
              </a:defRPr>
            </a:lvl3pPr>
            <a:lvl4pPr marL="809500" indent="0">
              <a:buNone/>
              <a:defRPr sz="1800">
                <a:solidFill>
                  <a:schemeClr val="tx1"/>
                </a:solidFill>
              </a:defRPr>
            </a:lvl4pPr>
            <a:lvl5pPr marL="1080000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7D4BBF1-C81B-4780-9B7A-38C0F56421D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25.08.2020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867DA8-6683-4DD4-AB29-4ABF7D037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Titel der Präsentation - über Einfügen in Kopf- und Fußzeile eintragen  |  www.ecogood.org  |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F4623D-D339-47A2-A9D8-654F61DCE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6A9DCB5-B3F8-4C5F-8A04-2839B3CDE4F1}" type="slidenum">
              <a:rPr lang="de-DE" smtClean="0"/>
              <a:t>‹Nr.›</a:t>
            </a:fld>
            <a:endParaRPr lang="de-DE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58556370-D1FD-41A7-AD78-CD37103D821F}"/>
              </a:ext>
            </a:extLst>
          </p:cNvPr>
          <p:cNvGrpSpPr/>
          <p:nvPr userDrawn="1"/>
        </p:nvGrpSpPr>
        <p:grpSpPr bwMode="gray">
          <a:xfrm>
            <a:off x="-79583" y="-237515"/>
            <a:ext cx="5348520" cy="4337779"/>
            <a:chOff x="-79583" y="-237515"/>
            <a:chExt cx="5348520" cy="4337779"/>
          </a:xfrm>
        </p:grpSpPr>
        <p:pic>
          <p:nvPicPr>
            <p:cNvPr id="66" name="Grafik 65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89E16E08-C084-4966-B60D-3F2F663385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 bwMode="gray">
            <a:xfrm>
              <a:off x="854009" y="2848698"/>
              <a:ext cx="662026" cy="1251566"/>
            </a:xfrm>
            <a:prstGeom prst="rect">
              <a:avLst/>
            </a:prstGeom>
          </p:spPr>
        </p:pic>
        <p:pic>
          <p:nvPicPr>
            <p:cNvPr id="67" name="Grafik 66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888236C3-94C5-4699-9100-3C439C7B2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 bwMode="gray">
            <a:xfrm>
              <a:off x="1573308" y="2569896"/>
              <a:ext cx="951964" cy="1019616"/>
            </a:xfrm>
            <a:prstGeom prst="rect">
              <a:avLst/>
            </a:prstGeom>
          </p:spPr>
        </p:pic>
        <p:pic>
          <p:nvPicPr>
            <p:cNvPr id="68" name="Grafik 67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49505013-2FAF-446F-8208-05CE62D55B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 bwMode="gray">
            <a:xfrm rot="19052274">
              <a:off x="937204" y="1590357"/>
              <a:ext cx="510416" cy="964946"/>
            </a:xfrm>
            <a:prstGeom prst="rect">
              <a:avLst/>
            </a:prstGeom>
          </p:spPr>
        </p:pic>
        <p:pic>
          <p:nvPicPr>
            <p:cNvPr id="69" name="Grafik 68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18C561B4-B14C-4184-845D-748A61BA94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 bwMode="gray">
            <a:xfrm rot="18087032">
              <a:off x="383673" y="796323"/>
              <a:ext cx="377766" cy="714168"/>
            </a:xfrm>
            <a:prstGeom prst="rect">
              <a:avLst/>
            </a:prstGeom>
          </p:spPr>
        </p:pic>
        <p:pic>
          <p:nvPicPr>
            <p:cNvPr id="70" name="Grafik 69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0A41DD26-E2C0-4044-ACCA-0549EB7C85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 bwMode="gray">
            <a:xfrm>
              <a:off x="1899072" y="378619"/>
              <a:ext cx="452090" cy="854680"/>
            </a:xfrm>
            <a:prstGeom prst="rect">
              <a:avLst/>
            </a:prstGeom>
          </p:spPr>
        </p:pic>
        <p:pic>
          <p:nvPicPr>
            <p:cNvPr id="71" name="Grafik 70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C41982F1-5D60-4750-9AF2-8EC71EBD94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 bwMode="gray">
            <a:xfrm rot="3826452">
              <a:off x="2514076" y="1567992"/>
              <a:ext cx="331752" cy="627182"/>
            </a:xfrm>
            <a:prstGeom prst="rect">
              <a:avLst/>
            </a:prstGeom>
          </p:spPr>
        </p:pic>
        <p:pic>
          <p:nvPicPr>
            <p:cNvPr id="72" name="Grafik 71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A48483B2-8502-458D-A81A-B3C3E09940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 bwMode="gray">
            <a:xfrm rot="4727722">
              <a:off x="3837592" y="398588"/>
              <a:ext cx="370110" cy="699696"/>
            </a:xfrm>
            <a:prstGeom prst="rect">
              <a:avLst/>
            </a:prstGeom>
          </p:spPr>
        </p:pic>
        <p:pic>
          <p:nvPicPr>
            <p:cNvPr id="73" name="Grafik 72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04CEAD99-4E41-4BF0-AB85-92FB5FB644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 bwMode="gray">
            <a:xfrm rot="20641665">
              <a:off x="1906704" y="1446381"/>
              <a:ext cx="681312" cy="729728"/>
            </a:xfrm>
            <a:prstGeom prst="rect">
              <a:avLst/>
            </a:prstGeom>
          </p:spPr>
        </p:pic>
        <p:pic>
          <p:nvPicPr>
            <p:cNvPr id="74" name="Grafik 73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76ED5033-92BA-46A5-9796-3F4001B8CF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 bwMode="gray">
            <a:xfrm rot="2878683">
              <a:off x="3216088" y="1057325"/>
              <a:ext cx="585050" cy="626626"/>
            </a:xfrm>
            <a:prstGeom prst="rect">
              <a:avLst/>
            </a:prstGeom>
          </p:spPr>
        </p:pic>
        <p:pic>
          <p:nvPicPr>
            <p:cNvPr id="75" name="Grafik 74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774FEEA6-F109-4F85-AC40-E58514A43E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 bwMode="gray">
            <a:xfrm rot="4639445">
              <a:off x="4663099" y="-39819"/>
              <a:ext cx="585050" cy="626626"/>
            </a:xfrm>
            <a:prstGeom prst="rect">
              <a:avLst/>
            </a:prstGeom>
          </p:spPr>
        </p:pic>
        <p:pic>
          <p:nvPicPr>
            <p:cNvPr id="76" name="Grafik 75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D3B8E4DA-2342-4B31-86A4-02BB81C2F0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 bwMode="gray">
            <a:xfrm rot="20110060">
              <a:off x="3451787" y="-220487"/>
              <a:ext cx="585050" cy="626626"/>
            </a:xfrm>
            <a:prstGeom prst="rect">
              <a:avLst/>
            </a:prstGeom>
          </p:spPr>
        </p:pic>
        <p:pic>
          <p:nvPicPr>
            <p:cNvPr id="77" name="Grafik 76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E7292F91-B6C1-4456-9A21-C6C52E7771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 bwMode="gray">
            <a:xfrm rot="3451917" flipH="1">
              <a:off x="1349720" y="-258303"/>
              <a:ext cx="585050" cy="626626"/>
            </a:xfrm>
            <a:prstGeom prst="rect">
              <a:avLst/>
            </a:prstGeom>
          </p:spPr>
        </p:pic>
        <p:pic>
          <p:nvPicPr>
            <p:cNvPr id="78" name="Grafik 77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2E185518-A668-4A3A-A87B-89C7D4F282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 bwMode="gray">
            <a:xfrm rot="17538370">
              <a:off x="403556" y="-256298"/>
              <a:ext cx="585050" cy="626626"/>
            </a:xfrm>
            <a:prstGeom prst="rect">
              <a:avLst/>
            </a:prstGeom>
          </p:spPr>
        </p:pic>
        <p:pic>
          <p:nvPicPr>
            <p:cNvPr id="79" name="Grafik 78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0AFEF203-502F-4C6D-B58E-7E44DF2411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 bwMode="gray">
            <a:xfrm rot="14019203">
              <a:off x="-68020" y="303918"/>
              <a:ext cx="325436" cy="348562"/>
            </a:xfrm>
            <a:prstGeom prst="rect">
              <a:avLst/>
            </a:prstGeom>
          </p:spPr>
        </p:pic>
        <p:pic>
          <p:nvPicPr>
            <p:cNvPr id="80" name="Grafik 79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D7AD2BCC-2EE4-43E5-80DB-9E7BD08315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 bwMode="gray">
            <a:xfrm>
              <a:off x="2325339" y="39555"/>
              <a:ext cx="803782" cy="860904"/>
            </a:xfrm>
            <a:prstGeom prst="rect">
              <a:avLst/>
            </a:prstGeom>
          </p:spPr>
        </p:pic>
        <p:pic>
          <p:nvPicPr>
            <p:cNvPr id="81" name="Grafik 80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2D71EF33-3A57-43B0-B9E6-CCC75113FA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 bwMode="gray">
            <a:xfrm rot="16576415">
              <a:off x="911908" y="739231"/>
              <a:ext cx="753270" cy="80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447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far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F3FA5694-1B4C-45CB-B2EF-8A71E05C62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803548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1" name="think-cell Folie" r:id="rId5" imgW="289" imgH="290" progId="TCLayout.ActiveDocument.1">
                  <p:embed/>
                </p:oleObj>
              </mc:Choice>
              <mc:Fallback>
                <p:oleObj name="think-cell Folie" r:id="rId5" imgW="289" imgH="290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F3FA5694-1B4C-45CB-B2EF-8A71E05C62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B40C882E-7C40-498D-859B-4ECF2D87EA0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32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2140099-1389-4FC7-922C-3D081DF17B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50863" y="3393303"/>
            <a:ext cx="4441226" cy="115730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2800" b="1" cap="all" baseline="0">
                <a:solidFill>
                  <a:schemeClr val="tx1"/>
                </a:solidFill>
              </a:defRPr>
            </a:lvl1pPr>
            <a:lvl2pPr marL="0" indent="0">
              <a:spcBef>
                <a:spcPts val="600"/>
              </a:spcBef>
              <a:buNone/>
              <a:defRPr sz="1400">
                <a:solidFill>
                  <a:schemeClr val="tx2"/>
                </a:solidFill>
              </a:defRPr>
            </a:lvl2pPr>
            <a:lvl3pPr marL="540000" indent="0">
              <a:buNone/>
              <a:defRPr sz="1800">
                <a:solidFill>
                  <a:schemeClr val="tx1"/>
                </a:solidFill>
              </a:defRPr>
            </a:lvl3pPr>
            <a:lvl4pPr marL="809500" indent="0">
              <a:buNone/>
              <a:defRPr sz="1800">
                <a:solidFill>
                  <a:schemeClr val="tx1"/>
                </a:solidFill>
              </a:defRPr>
            </a:lvl4pPr>
            <a:lvl5pPr marL="1080000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F7C27000-BF06-4A65-81CE-980CFA1D675A}"/>
              </a:ext>
            </a:extLst>
          </p:cNvPr>
          <p:cNvSpPr/>
          <p:nvPr userDrawn="1"/>
        </p:nvSpPr>
        <p:spPr bwMode="white">
          <a:xfrm>
            <a:off x="6240463" y="0"/>
            <a:ext cx="595153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7D4BBF1-C81B-4780-9B7A-38C0F56421D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25.08.2020</a:t>
            </a:r>
          </a:p>
        </p:txBody>
      </p:sp>
      <p:pic>
        <p:nvPicPr>
          <p:cNvPr id="66" name="Grafik 65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89E16E08-C084-4966-B60D-3F2F6633855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gray">
          <a:xfrm>
            <a:off x="1079722" y="6240328"/>
            <a:ext cx="582163" cy="1100584"/>
          </a:xfrm>
          <a:prstGeom prst="rect">
            <a:avLst/>
          </a:prstGeom>
        </p:spPr>
      </p:pic>
      <p:pic>
        <p:nvPicPr>
          <p:cNvPr id="67" name="Grafik 66" descr="Ein Bild, das Objekt, Ball, Schild, Baseball enthält.&#10;&#10;Automatisch generierte Beschreibung">
            <a:extLst>
              <a:ext uri="{FF2B5EF4-FFF2-40B4-BE49-F238E27FC236}">
                <a16:creationId xmlns:a16="http://schemas.microsoft.com/office/drawing/2014/main" id="{888236C3-94C5-4699-9100-3C439C7B29A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gray">
          <a:xfrm>
            <a:off x="333918" y="5951547"/>
            <a:ext cx="592761" cy="634886"/>
          </a:xfrm>
          <a:prstGeom prst="rect">
            <a:avLst/>
          </a:prstGeom>
        </p:spPr>
      </p:pic>
      <p:pic>
        <p:nvPicPr>
          <p:cNvPr id="68" name="Grafik 67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49505013-2FAF-446F-8208-05CE62D55B0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gray">
          <a:xfrm rot="18159666">
            <a:off x="2720863" y="6233085"/>
            <a:ext cx="510416" cy="964946"/>
          </a:xfrm>
          <a:prstGeom prst="rect">
            <a:avLst/>
          </a:prstGeom>
        </p:spPr>
      </p:pic>
      <p:pic>
        <p:nvPicPr>
          <p:cNvPr id="69" name="Grafik 68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18C561B4-B14C-4184-845D-748A61BA945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gray">
          <a:xfrm rot="17194424">
            <a:off x="1952055" y="5629012"/>
            <a:ext cx="377766" cy="714168"/>
          </a:xfrm>
          <a:prstGeom prst="rect">
            <a:avLst/>
          </a:prstGeom>
        </p:spPr>
      </p:pic>
      <p:pic>
        <p:nvPicPr>
          <p:cNvPr id="70" name="Grafik 69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0A41DD26-E2C0-4044-ACCA-0549EB7C859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gray">
          <a:xfrm rot="20707392">
            <a:off x="3464402" y="5035259"/>
            <a:ext cx="300187" cy="567509"/>
          </a:xfrm>
          <a:prstGeom prst="rect">
            <a:avLst/>
          </a:prstGeom>
        </p:spPr>
      </p:pic>
      <p:pic>
        <p:nvPicPr>
          <p:cNvPr id="71" name="Grafik 70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C41982F1-5D60-4750-9AF2-8EC71EBD947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gray">
          <a:xfrm rot="2933844">
            <a:off x="4528281" y="6106906"/>
            <a:ext cx="331752" cy="627182"/>
          </a:xfrm>
          <a:prstGeom prst="rect">
            <a:avLst/>
          </a:prstGeom>
        </p:spPr>
      </p:pic>
      <p:pic>
        <p:nvPicPr>
          <p:cNvPr id="72" name="Grafik 71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A48483B2-8502-458D-A81A-B3C3E09940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gray">
          <a:xfrm rot="3835114">
            <a:off x="5186355" y="4359070"/>
            <a:ext cx="370110" cy="699696"/>
          </a:xfrm>
          <a:prstGeom prst="rect">
            <a:avLst/>
          </a:prstGeom>
        </p:spPr>
      </p:pic>
      <p:pic>
        <p:nvPicPr>
          <p:cNvPr id="73" name="Grafik 72" descr="Ein Bild, das Objekt, Ball, Schild, Baseball enthält.&#10;&#10;Automatisch generierte Beschreibung">
            <a:extLst>
              <a:ext uri="{FF2B5EF4-FFF2-40B4-BE49-F238E27FC236}">
                <a16:creationId xmlns:a16="http://schemas.microsoft.com/office/drawing/2014/main" id="{04CEAD99-4E41-4BF0-AB85-92FB5FB6440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gray">
          <a:xfrm rot="19749057">
            <a:off x="3587841" y="5827028"/>
            <a:ext cx="681312" cy="729728"/>
          </a:xfrm>
          <a:prstGeom prst="rect">
            <a:avLst/>
          </a:prstGeom>
        </p:spPr>
      </p:pic>
      <p:pic>
        <p:nvPicPr>
          <p:cNvPr id="74" name="Grafik 73" descr="Ein Bild, das Objekt, Ball, Schild, Baseball enthält.&#10;&#10;Automatisch generierte Beschreibung">
            <a:extLst>
              <a:ext uri="{FF2B5EF4-FFF2-40B4-BE49-F238E27FC236}">
                <a16:creationId xmlns:a16="http://schemas.microsoft.com/office/drawing/2014/main" id="{76ED5033-92BA-46A5-9796-3F4001B8CF1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gray">
          <a:xfrm rot="1986075">
            <a:off x="4122147" y="5079190"/>
            <a:ext cx="585050" cy="626626"/>
          </a:xfrm>
          <a:prstGeom prst="rect">
            <a:avLst/>
          </a:prstGeom>
        </p:spPr>
      </p:pic>
      <p:pic>
        <p:nvPicPr>
          <p:cNvPr id="76" name="Grafik 75" descr="Ein Bild, das Objekt, Ball, Schild, Baseball enthält.&#10;&#10;Automatisch generierte Beschreibung">
            <a:extLst>
              <a:ext uri="{FF2B5EF4-FFF2-40B4-BE49-F238E27FC236}">
                <a16:creationId xmlns:a16="http://schemas.microsoft.com/office/drawing/2014/main" id="{D3B8E4DA-2342-4B31-86A4-02BB81C2F0A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gray">
          <a:xfrm rot="19217452">
            <a:off x="4752610" y="3796365"/>
            <a:ext cx="585050" cy="626626"/>
          </a:xfrm>
          <a:prstGeom prst="rect">
            <a:avLst/>
          </a:prstGeom>
        </p:spPr>
      </p:pic>
      <p:pic>
        <p:nvPicPr>
          <p:cNvPr id="79" name="Grafik 78" descr="Ein Bild, das Objekt, Ball, Schild, Baseball enthält.&#10;&#10;Automatisch generierte Beschreibung">
            <a:extLst>
              <a:ext uri="{FF2B5EF4-FFF2-40B4-BE49-F238E27FC236}">
                <a16:creationId xmlns:a16="http://schemas.microsoft.com/office/drawing/2014/main" id="{0AFEF203-502F-4C6D-B58E-7E44DF2411F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gray">
          <a:xfrm rot="13126595">
            <a:off x="1343026" y="5281926"/>
            <a:ext cx="325436" cy="348562"/>
          </a:xfrm>
          <a:prstGeom prst="rect">
            <a:avLst/>
          </a:prstGeom>
        </p:spPr>
      </p:pic>
      <p:pic>
        <p:nvPicPr>
          <p:cNvPr id="80" name="Grafik 79" descr="Ein Bild, das Objekt, Ball, Schild, Baseball enthält.&#10;&#10;Automatisch generierte Beschreibung">
            <a:extLst>
              <a:ext uri="{FF2B5EF4-FFF2-40B4-BE49-F238E27FC236}">
                <a16:creationId xmlns:a16="http://schemas.microsoft.com/office/drawing/2014/main" id="{D7AD2BCC-2EE4-43E5-80DB-9E7BD083156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gray">
          <a:xfrm rot="20707392">
            <a:off x="3807881" y="4766103"/>
            <a:ext cx="381266" cy="408362"/>
          </a:xfrm>
          <a:prstGeom prst="rect">
            <a:avLst/>
          </a:prstGeom>
        </p:spPr>
      </p:pic>
      <p:pic>
        <p:nvPicPr>
          <p:cNvPr id="81" name="Grafik 80" descr="Ein Bild, das Objekt, Ball, Schild, Baseball enthält.&#10;&#10;Automatisch generierte Beschreibung">
            <a:extLst>
              <a:ext uri="{FF2B5EF4-FFF2-40B4-BE49-F238E27FC236}">
                <a16:creationId xmlns:a16="http://schemas.microsoft.com/office/drawing/2014/main" id="{2D71EF33-3A57-43B0-B9E6-CCC75113FA9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gray">
          <a:xfrm rot="17278893">
            <a:off x="2573415" y="5516869"/>
            <a:ext cx="513488" cy="549978"/>
          </a:xfrm>
          <a:prstGeom prst="rect">
            <a:avLst/>
          </a:prstGeom>
        </p:spPr>
      </p:pic>
      <p:pic>
        <p:nvPicPr>
          <p:cNvPr id="48" name="Grafik 47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99A8EE3B-AC47-43FA-A00F-78151F34C0F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gray">
          <a:xfrm rot="19696147">
            <a:off x="4503812" y="1818169"/>
            <a:ext cx="510416" cy="964946"/>
          </a:xfrm>
          <a:prstGeom prst="rect">
            <a:avLst/>
          </a:prstGeom>
        </p:spPr>
      </p:pic>
      <p:pic>
        <p:nvPicPr>
          <p:cNvPr id="53" name="Grafik 52" descr="Ein Bild, das Objekt, Ball, Schild, Baseball enthält.&#10;&#10;Automatisch generierte Beschreibung">
            <a:extLst>
              <a:ext uri="{FF2B5EF4-FFF2-40B4-BE49-F238E27FC236}">
                <a16:creationId xmlns:a16="http://schemas.microsoft.com/office/drawing/2014/main" id="{C1A79C1C-0DE7-4661-8313-D5018B58035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gray">
          <a:xfrm rot="4817966" flipH="1">
            <a:off x="5110734" y="1014115"/>
            <a:ext cx="585050" cy="626626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A2076D5-914A-4346-942E-A700FB9F71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6710362" y="1952624"/>
            <a:ext cx="5011738" cy="2250360"/>
          </a:xfrm>
        </p:spPr>
        <p:txBody>
          <a:bodyPr anchor="ctr">
            <a:spAutoFit/>
          </a:bodyPr>
          <a:lstStyle>
            <a:lvl1pPr marL="0" indent="0" algn="ctr">
              <a:lnSpc>
                <a:spcPct val="120000"/>
              </a:lnSpc>
              <a:buNone/>
              <a:defRPr sz="2000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 sz="1600" b="1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1"/>
            <a:r>
              <a:rPr lang="de-DE" dirty="0"/>
              <a:t>Vorname Nachname</a:t>
            </a:r>
          </a:p>
        </p:txBody>
      </p:sp>
      <p:pic>
        <p:nvPicPr>
          <p:cNvPr id="57" name="Grafik 56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AF2DA98C-9756-4DFC-B0B6-98BD93925BB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biLevel thresh="25000"/>
          </a:blip>
          <a:stretch>
            <a:fillRect/>
          </a:stretch>
        </p:blipFill>
        <p:spPr bwMode="gray">
          <a:xfrm>
            <a:off x="11596688" y="6322167"/>
            <a:ext cx="449345" cy="461526"/>
          </a:xfrm>
          <a:prstGeom prst="rect">
            <a:avLst/>
          </a:prstGeom>
        </p:spPr>
      </p:pic>
      <p:sp>
        <p:nvSpPr>
          <p:cNvPr id="58" name="Foliennummernplatzhalter 4">
            <a:extLst>
              <a:ext uri="{FF2B5EF4-FFF2-40B4-BE49-F238E27FC236}">
                <a16:creationId xmlns:a16="http://schemas.microsoft.com/office/drawing/2014/main" id="{A3984786-BD04-4035-9AE4-D494DF2DD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1258467" y="6533880"/>
            <a:ext cx="338138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A9DCB5-B3F8-4C5F-8A04-2839B3CDE4F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286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mi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151BFC1C-69D6-408B-AA02-B45A6BB5EDB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354903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2" name="think-cell Folie" r:id="rId5" imgW="289" imgH="290" progId="TCLayout.ActiveDocument.1">
                  <p:embed/>
                </p:oleObj>
              </mc:Choice>
              <mc:Fallback>
                <p:oleObj name="think-cell Folie" r:id="rId5" imgW="289" imgH="29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151BFC1C-69D6-408B-AA02-B45A6BB5ED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6C5DE4DB-F1A5-449F-9B48-EC2FBF3EB72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99457BE3-8A64-4980-9ADF-20BEFDBAF0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6240463" y="3177"/>
            <a:ext cx="5951537" cy="685482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AF50C1-C5B0-4AC0-B936-649F9C79E86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3" y="4869499"/>
            <a:ext cx="5400675" cy="369332"/>
          </a:xfrm>
        </p:spPr>
        <p:txBody>
          <a:bodyPr anchor="ctr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00400B-02DC-418F-9BD9-60EA08BDBBC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25.08.2020</a:t>
            </a:r>
          </a:p>
        </p:txBody>
      </p:sp>
      <p:pic>
        <p:nvPicPr>
          <p:cNvPr id="36" name="Grafik 35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9BA2F0D0-BC14-4563-BFC7-DA7C97AF49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gray">
          <a:xfrm rot="5888531">
            <a:off x="-41369" y="2965587"/>
            <a:ext cx="373222" cy="705582"/>
          </a:xfrm>
          <a:prstGeom prst="rect">
            <a:avLst/>
          </a:prstGeom>
        </p:spPr>
      </p:pic>
      <p:pic>
        <p:nvPicPr>
          <p:cNvPr id="37" name="Grafik 36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27D4F71F-5AA4-410B-B236-E0CEABC54A6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gray">
          <a:xfrm rot="4727722">
            <a:off x="1114302" y="1269735"/>
            <a:ext cx="416375" cy="787161"/>
          </a:xfrm>
          <a:prstGeom prst="rect">
            <a:avLst/>
          </a:prstGeom>
        </p:spPr>
      </p:pic>
      <p:pic>
        <p:nvPicPr>
          <p:cNvPr id="38" name="Grafik 37" descr="Ein Bild, das Objekt, Ball, Schild, Baseball enthält.&#10;&#10;Automatisch generierte Beschreibung">
            <a:extLst>
              <a:ext uri="{FF2B5EF4-FFF2-40B4-BE49-F238E27FC236}">
                <a16:creationId xmlns:a16="http://schemas.microsoft.com/office/drawing/2014/main" id="{F92D5563-D3B8-4B0D-95CC-4DE4C36E2DD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gray">
          <a:xfrm rot="20641665">
            <a:off x="-585837" y="2140718"/>
            <a:ext cx="766479" cy="820947"/>
          </a:xfrm>
          <a:prstGeom prst="rect">
            <a:avLst/>
          </a:prstGeom>
        </p:spPr>
      </p:pic>
      <p:pic>
        <p:nvPicPr>
          <p:cNvPr id="39" name="Grafik 38" descr="Ein Bild, das Objekt, Ball, Schild, Baseball enthält.&#10;&#10;Automatisch generierte Beschreibung">
            <a:extLst>
              <a:ext uri="{FF2B5EF4-FFF2-40B4-BE49-F238E27FC236}">
                <a16:creationId xmlns:a16="http://schemas.microsoft.com/office/drawing/2014/main" id="{048EA2A7-4BF8-4964-A622-A0EC616579E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gray">
          <a:xfrm rot="2878683">
            <a:off x="748397" y="2067782"/>
            <a:ext cx="658183" cy="704957"/>
          </a:xfrm>
          <a:prstGeom prst="rect">
            <a:avLst/>
          </a:prstGeom>
        </p:spPr>
      </p:pic>
      <p:pic>
        <p:nvPicPr>
          <p:cNvPr id="40" name="Grafik 39" descr="Ein Bild, das Objekt, Ball, Schild, Baseball enthält.&#10;&#10;Automatisch generierte Beschreibung">
            <a:extLst>
              <a:ext uri="{FF2B5EF4-FFF2-40B4-BE49-F238E27FC236}">
                <a16:creationId xmlns:a16="http://schemas.microsoft.com/office/drawing/2014/main" id="{942999CE-5C4E-405A-9F65-225A6B3367B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gray">
          <a:xfrm rot="5400000" flipH="1">
            <a:off x="1767284" y="2625456"/>
            <a:ext cx="513952" cy="550476"/>
          </a:xfrm>
          <a:prstGeom prst="rect">
            <a:avLst/>
          </a:prstGeom>
        </p:spPr>
      </p:pic>
      <p:pic>
        <p:nvPicPr>
          <p:cNvPr id="41" name="Grafik 40" descr="Ein Bild, das Objekt, Ball, Schild, Baseball enthält.&#10;&#10;Automatisch generierte Beschreibung">
            <a:extLst>
              <a:ext uri="{FF2B5EF4-FFF2-40B4-BE49-F238E27FC236}">
                <a16:creationId xmlns:a16="http://schemas.microsoft.com/office/drawing/2014/main" id="{3F748F2E-8EEF-44CB-A5A9-ACEAA4E49BD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gray">
          <a:xfrm rot="20110060">
            <a:off x="1088840" y="972172"/>
            <a:ext cx="380534" cy="407577"/>
          </a:xfrm>
          <a:prstGeom prst="rect">
            <a:avLst/>
          </a:prstGeom>
        </p:spPr>
      </p:pic>
      <p:pic>
        <p:nvPicPr>
          <p:cNvPr id="45" name="Grafik 44" descr="Ein Bild, das Objekt, Ball, Schild, Baseball enthält.&#10;&#10;Automatisch generierte Beschreibung">
            <a:extLst>
              <a:ext uri="{FF2B5EF4-FFF2-40B4-BE49-F238E27FC236}">
                <a16:creationId xmlns:a16="http://schemas.microsoft.com/office/drawing/2014/main" id="{98D79E54-21F2-4453-BF1E-710D4DABE4E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gray">
          <a:xfrm>
            <a:off x="-253699" y="922787"/>
            <a:ext cx="904258" cy="968520"/>
          </a:xfrm>
          <a:prstGeom prst="rect">
            <a:avLst/>
          </a:prstGeom>
        </p:spPr>
      </p:pic>
      <p:pic>
        <p:nvPicPr>
          <p:cNvPr id="47" name="Grafik 46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EB66268F-CD79-4B98-BF12-F830EC6198C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gray">
          <a:xfrm rot="19862205">
            <a:off x="357443" y="217701"/>
            <a:ext cx="475789" cy="89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4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seite klass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EF794C3-6DFF-4D5B-B142-F441D63A35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21648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1" name="think-cell Folie" r:id="rId5" imgW="289" imgH="290" progId="TCLayout.ActiveDocument.1">
                  <p:embed/>
                </p:oleObj>
              </mc:Choice>
              <mc:Fallback>
                <p:oleObj name="think-cell Folie" r:id="rId5" imgW="289" imgH="29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EF794C3-6DFF-4D5B-B142-F441D63A35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id="{A4F5E90B-FCA0-4CA5-BE2E-B7DAEF68813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4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6F482AB5-3D4B-4F1F-8938-9956872DF65B}"/>
              </a:ext>
            </a:extLst>
          </p:cNvPr>
          <p:cNvGrpSpPr/>
          <p:nvPr userDrawn="1"/>
        </p:nvGrpSpPr>
        <p:grpSpPr>
          <a:xfrm>
            <a:off x="5353081" y="1390524"/>
            <a:ext cx="5803471" cy="6033957"/>
            <a:chOff x="5353081" y="1390524"/>
            <a:chExt cx="5803471" cy="6033957"/>
          </a:xfrm>
        </p:grpSpPr>
        <p:pic>
          <p:nvPicPr>
            <p:cNvPr id="7" name="Grafik 6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A72CD764-9D8B-4E9C-9E85-BAFE754E0B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 bwMode="gray">
            <a:xfrm rot="21131503">
              <a:off x="6786672" y="6459535"/>
              <a:ext cx="510416" cy="964946"/>
            </a:xfrm>
            <a:prstGeom prst="rect">
              <a:avLst/>
            </a:prstGeom>
          </p:spPr>
        </p:pic>
        <p:pic>
          <p:nvPicPr>
            <p:cNvPr id="11" name="Grafik 10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D2615EBB-7C40-4D10-9500-74887B6A9F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 bwMode="gray">
            <a:xfrm>
              <a:off x="7324122" y="6208340"/>
              <a:ext cx="791634" cy="847894"/>
            </a:xfrm>
            <a:prstGeom prst="rect">
              <a:avLst/>
            </a:prstGeom>
          </p:spPr>
        </p:pic>
        <p:pic>
          <p:nvPicPr>
            <p:cNvPr id="49" name="Grafik 48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AE76A162-D74A-477F-A67A-D3A8C16CC0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 bwMode="gray">
            <a:xfrm rot="19052274">
              <a:off x="6516471" y="5441132"/>
              <a:ext cx="424452" cy="802430"/>
            </a:xfrm>
            <a:prstGeom prst="rect">
              <a:avLst/>
            </a:prstGeom>
          </p:spPr>
        </p:pic>
        <p:pic>
          <p:nvPicPr>
            <p:cNvPr id="50" name="Grafik 49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57429D59-F5DE-4FBE-BC41-63F387C90A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 bwMode="gray">
            <a:xfrm rot="18087032">
              <a:off x="6415744" y="4845707"/>
              <a:ext cx="291254" cy="550616"/>
            </a:xfrm>
            <a:prstGeom prst="rect">
              <a:avLst/>
            </a:prstGeom>
          </p:spPr>
        </p:pic>
        <p:pic>
          <p:nvPicPr>
            <p:cNvPr id="51" name="Grafik 50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D9840F09-E1B2-46F9-B162-67D2137125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 bwMode="gray">
            <a:xfrm rot="1481701">
              <a:off x="7575850" y="4503992"/>
              <a:ext cx="375948" cy="710732"/>
            </a:xfrm>
            <a:prstGeom prst="rect">
              <a:avLst/>
            </a:prstGeom>
          </p:spPr>
        </p:pic>
        <p:pic>
          <p:nvPicPr>
            <p:cNvPr id="52" name="Grafik 51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F2DDF7D7-4050-4E46-BA62-82834215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 bwMode="gray">
            <a:xfrm rot="3826452">
              <a:off x="8086834" y="5450529"/>
              <a:ext cx="255778" cy="483550"/>
            </a:xfrm>
            <a:prstGeom prst="rect">
              <a:avLst/>
            </a:prstGeom>
          </p:spPr>
        </p:pic>
        <p:pic>
          <p:nvPicPr>
            <p:cNvPr id="53" name="Grafik 52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B547A442-0F7E-4CBF-AE53-C7343FA700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 bwMode="gray">
            <a:xfrm rot="4727722">
              <a:off x="9043867" y="4379317"/>
              <a:ext cx="448532" cy="847956"/>
            </a:xfrm>
            <a:prstGeom prst="rect">
              <a:avLst/>
            </a:prstGeom>
          </p:spPr>
        </p:pic>
        <p:pic>
          <p:nvPicPr>
            <p:cNvPr id="54" name="Grafik 53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F13AA9A6-2FB9-4E32-8CF8-57F85B3BE9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 bwMode="gray">
            <a:xfrm rot="20641665">
              <a:off x="7425872" y="5441729"/>
              <a:ext cx="525284" cy="562614"/>
            </a:xfrm>
            <a:prstGeom prst="rect">
              <a:avLst/>
            </a:prstGeom>
          </p:spPr>
        </p:pic>
        <p:pic>
          <p:nvPicPr>
            <p:cNvPr id="55" name="Grafik 54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EC654D73-A0D3-4424-9C11-5D02DE97A2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 bwMode="gray">
            <a:xfrm rot="2878683">
              <a:off x="8599019" y="5006722"/>
              <a:ext cx="531658" cy="569442"/>
            </a:xfrm>
            <a:prstGeom prst="rect">
              <a:avLst/>
            </a:prstGeom>
          </p:spPr>
        </p:pic>
        <p:pic>
          <p:nvPicPr>
            <p:cNvPr id="56" name="Grafik 55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1C309D69-1317-43AF-A2B7-1F01A3779B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 bwMode="gray">
            <a:xfrm rot="4639445">
              <a:off x="9774563" y="4189119"/>
              <a:ext cx="451068" cy="483124"/>
            </a:xfrm>
            <a:prstGeom prst="rect">
              <a:avLst/>
            </a:prstGeom>
          </p:spPr>
        </p:pic>
        <p:pic>
          <p:nvPicPr>
            <p:cNvPr id="57" name="Grafik 56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50EAC6AE-EE77-4241-BD1E-A4DA29CBB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 bwMode="gray">
            <a:xfrm rot="20110060">
              <a:off x="8806506" y="4028393"/>
              <a:ext cx="486518" cy="521092"/>
            </a:xfrm>
            <a:prstGeom prst="rect">
              <a:avLst/>
            </a:prstGeom>
          </p:spPr>
        </p:pic>
        <p:pic>
          <p:nvPicPr>
            <p:cNvPr id="59" name="Grafik 58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9717A109-12DB-4CC8-AB11-90C7D77241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 bwMode="gray">
            <a:xfrm rot="17538370">
              <a:off x="7098588" y="4180022"/>
              <a:ext cx="451068" cy="483122"/>
            </a:xfrm>
            <a:prstGeom prst="rect">
              <a:avLst/>
            </a:prstGeom>
          </p:spPr>
        </p:pic>
        <p:pic>
          <p:nvPicPr>
            <p:cNvPr id="60" name="Grafik 59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6293D4BF-9F1F-47B5-A116-9768D866EC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 bwMode="gray">
            <a:xfrm rot="14019203">
              <a:off x="6655705" y="4229816"/>
              <a:ext cx="407614" cy="436580"/>
            </a:xfrm>
            <a:prstGeom prst="rect">
              <a:avLst/>
            </a:prstGeom>
          </p:spPr>
        </p:pic>
        <p:pic>
          <p:nvPicPr>
            <p:cNvPr id="61" name="Grafik 60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5694F882-CBE4-4025-9E5B-F9E8D36AB6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 bwMode="gray">
            <a:xfrm>
              <a:off x="8020807" y="4421583"/>
              <a:ext cx="619708" cy="663748"/>
            </a:xfrm>
            <a:prstGeom prst="rect">
              <a:avLst/>
            </a:prstGeom>
          </p:spPr>
        </p:pic>
        <p:pic>
          <p:nvPicPr>
            <p:cNvPr id="62" name="Grafik 61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C18A19AA-82F7-4ADB-85F0-5C37A48C5C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 bwMode="gray">
            <a:xfrm rot="16576415">
              <a:off x="6832715" y="4801543"/>
              <a:ext cx="580764" cy="622036"/>
            </a:xfrm>
            <a:prstGeom prst="rect">
              <a:avLst/>
            </a:prstGeom>
          </p:spPr>
        </p:pic>
        <p:pic>
          <p:nvPicPr>
            <p:cNvPr id="73" name="Grafik 72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DD63A745-78F8-4473-AB1A-F92E230D08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 bwMode="gray">
            <a:xfrm rot="2409105">
              <a:off x="5353081" y="5605007"/>
              <a:ext cx="348556" cy="658948"/>
            </a:xfrm>
            <a:prstGeom prst="rect">
              <a:avLst/>
            </a:prstGeom>
          </p:spPr>
        </p:pic>
        <p:pic>
          <p:nvPicPr>
            <p:cNvPr id="74" name="Grafik 73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B7AAB9AA-F4CE-4C0E-BC75-ECBF04F76E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 bwMode="gray">
            <a:xfrm rot="16955018">
              <a:off x="5620347" y="6216888"/>
              <a:ext cx="619708" cy="663748"/>
            </a:xfrm>
            <a:prstGeom prst="rect">
              <a:avLst/>
            </a:prstGeom>
          </p:spPr>
        </p:pic>
        <p:pic>
          <p:nvPicPr>
            <p:cNvPr id="75" name="Grafik 74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1E30B4F4-0087-4646-88DE-78350FED26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 bwMode="gray">
            <a:xfrm rot="2878683">
              <a:off x="8609146" y="6072924"/>
              <a:ext cx="451066" cy="483122"/>
            </a:xfrm>
            <a:prstGeom prst="rect">
              <a:avLst/>
            </a:prstGeom>
          </p:spPr>
        </p:pic>
        <p:pic>
          <p:nvPicPr>
            <p:cNvPr id="76" name="Grafik 75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67C0FE99-22D5-479E-B78D-FB83B6DF80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 bwMode="gray">
            <a:xfrm rot="19696544">
              <a:off x="9111784" y="5661240"/>
              <a:ext cx="256772" cy="485428"/>
            </a:xfrm>
            <a:prstGeom prst="rect">
              <a:avLst/>
            </a:prstGeom>
          </p:spPr>
        </p:pic>
        <p:pic>
          <p:nvPicPr>
            <p:cNvPr id="77" name="Grafik 76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312AC6A9-D843-4B9B-A29C-15E7FB9A68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 bwMode="gray">
            <a:xfrm rot="1527974">
              <a:off x="9322521" y="6314670"/>
              <a:ext cx="452145" cy="854784"/>
            </a:xfrm>
            <a:prstGeom prst="rect">
              <a:avLst/>
            </a:prstGeom>
          </p:spPr>
        </p:pic>
        <p:pic>
          <p:nvPicPr>
            <p:cNvPr id="78" name="Grafik 77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99D06025-06A2-4A55-9D0A-CC120955C7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 bwMode="gray">
            <a:xfrm rot="21405304">
              <a:off x="9984198" y="5325530"/>
              <a:ext cx="348558" cy="658950"/>
            </a:xfrm>
            <a:prstGeom prst="rect">
              <a:avLst/>
            </a:prstGeom>
          </p:spPr>
        </p:pic>
        <p:pic>
          <p:nvPicPr>
            <p:cNvPr id="79" name="Grafik 78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E078040D-31EE-4C0F-8017-2E09A7343F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 bwMode="gray">
            <a:xfrm>
              <a:off x="10312988" y="5744503"/>
              <a:ext cx="619708" cy="663748"/>
            </a:xfrm>
            <a:prstGeom prst="rect">
              <a:avLst/>
            </a:prstGeom>
          </p:spPr>
        </p:pic>
        <p:pic>
          <p:nvPicPr>
            <p:cNvPr id="80" name="Grafik 79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F578BA77-E685-4774-900B-D15FB525FC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 bwMode="gray">
            <a:xfrm rot="1348979">
              <a:off x="10109697" y="3088685"/>
              <a:ext cx="705354" cy="755480"/>
            </a:xfrm>
            <a:prstGeom prst="rect">
              <a:avLst/>
            </a:prstGeom>
          </p:spPr>
        </p:pic>
        <p:pic>
          <p:nvPicPr>
            <p:cNvPr id="81" name="Grafik 80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56AFB27C-D74D-4EC9-997A-28D0727B39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 bwMode="gray">
            <a:xfrm rot="20110060">
              <a:off x="10017066" y="2842568"/>
              <a:ext cx="451068" cy="483122"/>
            </a:xfrm>
            <a:prstGeom prst="rect">
              <a:avLst/>
            </a:prstGeom>
          </p:spPr>
        </p:pic>
        <p:pic>
          <p:nvPicPr>
            <p:cNvPr id="82" name="Grafik 81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455A483C-5D59-4A7E-AA72-1E9A5360BA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 bwMode="gray">
            <a:xfrm rot="19866200">
              <a:off x="9219358" y="3028620"/>
              <a:ext cx="515286" cy="974150"/>
            </a:xfrm>
            <a:prstGeom prst="rect">
              <a:avLst/>
            </a:prstGeom>
          </p:spPr>
        </p:pic>
        <p:pic>
          <p:nvPicPr>
            <p:cNvPr id="83" name="Grafik 82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4656022E-6ED1-42D8-9941-3A9AA31A89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 bwMode="gray">
            <a:xfrm rot="21405304">
              <a:off x="9628658" y="1719306"/>
              <a:ext cx="435216" cy="822778"/>
            </a:xfrm>
            <a:prstGeom prst="rect">
              <a:avLst/>
            </a:prstGeom>
          </p:spPr>
        </p:pic>
        <p:pic>
          <p:nvPicPr>
            <p:cNvPr id="84" name="Grafik 83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B6C3B3F1-7AFD-4787-9838-DC49028B01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 bwMode="gray">
            <a:xfrm rot="175240">
              <a:off x="10705484" y="1390524"/>
              <a:ext cx="451068" cy="483122"/>
            </a:xfrm>
            <a:prstGeom prst="rect">
              <a:avLst/>
            </a:prstGeom>
          </p:spPr>
        </p:pic>
        <p:pic>
          <p:nvPicPr>
            <p:cNvPr id="85" name="Grafik 84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88D75A21-1DAC-4C96-93C1-87703F5180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 bwMode="gray">
            <a:xfrm rot="1903456" flipH="1">
              <a:off x="8313884" y="3509148"/>
              <a:ext cx="333652" cy="630772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20F727F-3D0A-4925-91D2-EC057E609E53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527042" y="1808746"/>
            <a:ext cx="11114096" cy="677108"/>
          </a:xfrm>
        </p:spPr>
        <p:txBody>
          <a:bodyPr anchor="b">
            <a:spAutoFit/>
          </a:bodyPr>
          <a:lstStyle>
            <a:lvl1pPr algn="l">
              <a:spcBef>
                <a:spcPts val="0"/>
              </a:spcBef>
              <a:defRPr sz="44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CBF7D05-29CA-47B7-9556-575AC18A3E3F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527042" y="2393291"/>
            <a:ext cx="11114096" cy="687048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 sz="4400" b="1" i="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Text</a:t>
            </a:r>
          </a:p>
        </p:txBody>
      </p:sp>
      <p:pic>
        <p:nvPicPr>
          <p:cNvPr id="5" name="Grafik 4" descr="Ein Bild, das Objekt, Zeichnung, Uhr enthält.&#10;&#10;Automatisch generierte Beschreibung">
            <a:extLst>
              <a:ext uri="{FF2B5EF4-FFF2-40B4-BE49-F238E27FC236}">
                <a16:creationId xmlns:a16="http://schemas.microsoft.com/office/drawing/2014/main" id="{48D16B77-4935-42EE-80F5-57518F806DB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gray">
          <a:xfrm>
            <a:off x="460327" y="780188"/>
            <a:ext cx="2397173" cy="814546"/>
          </a:xfrm>
          <a:prstGeom prst="rect">
            <a:avLst/>
          </a:prstGeom>
        </p:spPr>
      </p:pic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4DE3A90F-9EE5-4FAC-804C-35A70FB7FE3B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 bwMode="gray">
          <a:xfrm>
            <a:off x="550863" y="3220138"/>
            <a:ext cx="282706" cy="187424"/>
          </a:xfr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51265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seite far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EF794C3-6DFF-4D5B-B142-F441D63A35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81915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8" name="think-cell Folie" r:id="rId5" imgW="289" imgH="290" progId="TCLayout.ActiveDocument.1">
                  <p:embed/>
                </p:oleObj>
              </mc:Choice>
              <mc:Fallback>
                <p:oleObj name="think-cell Folie" r:id="rId5" imgW="289" imgH="29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EF794C3-6DFF-4D5B-B142-F441D63A35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id="{A4F5E90B-FCA0-4CA5-BE2E-B7DAEF68813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4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DB015902-A76C-45FF-B47C-3E064C8EC243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963FA822-B4DE-42B2-92AE-1C6BF798EC6E}"/>
              </a:ext>
            </a:extLst>
          </p:cNvPr>
          <p:cNvGrpSpPr/>
          <p:nvPr userDrawn="1"/>
        </p:nvGrpSpPr>
        <p:grpSpPr bwMode="black">
          <a:xfrm>
            <a:off x="5353081" y="1390524"/>
            <a:ext cx="5803471" cy="6033957"/>
            <a:chOff x="5353081" y="1390524"/>
            <a:chExt cx="5803471" cy="6033957"/>
          </a:xfrm>
        </p:grpSpPr>
        <p:pic>
          <p:nvPicPr>
            <p:cNvPr id="7" name="Grafik 6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A72CD764-9D8B-4E9C-9E85-BAFE754E0B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biLevel thresh="25000"/>
            </a:blip>
            <a:stretch>
              <a:fillRect/>
            </a:stretch>
          </p:blipFill>
          <p:spPr bwMode="black">
            <a:xfrm rot="21131503">
              <a:off x="6786672" y="6459535"/>
              <a:ext cx="510416" cy="964946"/>
            </a:xfrm>
            <a:prstGeom prst="rect">
              <a:avLst/>
            </a:prstGeom>
          </p:spPr>
        </p:pic>
        <p:pic>
          <p:nvPicPr>
            <p:cNvPr id="11" name="Grafik 10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D2615EBB-7C40-4D10-9500-74887B6A9F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 bwMode="black">
            <a:xfrm>
              <a:off x="7324122" y="6208340"/>
              <a:ext cx="791634" cy="847894"/>
            </a:xfrm>
            <a:prstGeom prst="rect">
              <a:avLst/>
            </a:prstGeom>
          </p:spPr>
        </p:pic>
        <p:pic>
          <p:nvPicPr>
            <p:cNvPr id="49" name="Grafik 48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AE76A162-D74A-477F-A67A-D3A8C16CC0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biLevel thresh="25000"/>
            </a:blip>
            <a:stretch>
              <a:fillRect/>
            </a:stretch>
          </p:blipFill>
          <p:spPr bwMode="black">
            <a:xfrm rot="19052274">
              <a:off x="6516471" y="5441132"/>
              <a:ext cx="424452" cy="802430"/>
            </a:xfrm>
            <a:prstGeom prst="rect">
              <a:avLst/>
            </a:prstGeom>
          </p:spPr>
        </p:pic>
        <p:pic>
          <p:nvPicPr>
            <p:cNvPr id="50" name="Grafik 49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57429D59-F5DE-4FBE-BC41-63F387C90A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biLevel thresh="25000"/>
            </a:blip>
            <a:stretch>
              <a:fillRect/>
            </a:stretch>
          </p:blipFill>
          <p:spPr bwMode="black">
            <a:xfrm rot="18087032">
              <a:off x="6415744" y="4845707"/>
              <a:ext cx="291254" cy="550616"/>
            </a:xfrm>
            <a:prstGeom prst="rect">
              <a:avLst/>
            </a:prstGeom>
          </p:spPr>
        </p:pic>
        <p:pic>
          <p:nvPicPr>
            <p:cNvPr id="51" name="Grafik 50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D9840F09-E1B2-46F9-B162-67D2137125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biLevel thresh="25000"/>
            </a:blip>
            <a:stretch>
              <a:fillRect/>
            </a:stretch>
          </p:blipFill>
          <p:spPr bwMode="black">
            <a:xfrm rot="1481701">
              <a:off x="7575850" y="4503992"/>
              <a:ext cx="375948" cy="710732"/>
            </a:xfrm>
            <a:prstGeom prst="rect">
              <a:avLst/>
            </a:prstGeom>
          </p:spPr>
        </p:pic>
        <p:pic>
          <p:nvPicPr>
            <p:cNvPr id="52" name="Grafik 51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F2DDF7D7-4050-4E46-BA62-82834215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biLevel thresh="25000"/>
            </a:blip>
            <a:stretch>
              <a:fillRect/>
            </a:stretch>
          </p:blipFill>
          <p:spPr bwMode="black">
            <a:xfrm rot="3826452">
              <a:off x="8086834" y="5450529"/>
              <a:ext cx="255778" cy="483550"/>
            </a:xfrm>
            <a:prstGeom prst="rect">
              <a:avLst/>
            </a:prstGeom>
          </p:spPr>
        </p:pic>
        <p:pic>
          <p:nvPicPr>
            <p:cNvPr id="53" name="Grafik 52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B547A442-0F7E-4CBF-AE53-C7343FA700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biLevel thresh="25000"/>
            </a:blip>
            <a:stretch>
              <a:fillRect/>
            </a:stretch>
          </p:blipFill>
          <p:spPr bwMode="black">
            <a:xfrm rot="4727722">
              <a:off x="9043867" y="4379317"/>
              <a:ext cx="448532" cy="847956"/>
            </a:xfrm>
            <a:prstGeom prst="rect">
              <a:avLst/>
            </a:prstGeom>
          </p:spPr>
        </p:pic>
        <p:pic>
          <p:nvPicPr>
            <p:cNvPr id="54" name="Grafik 53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F13AA9A6-2FB9-4E32-8CF8-57F85B3BE9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 bwMode="black">
            <a:xfrm rot="20641665">
              <a:off x="7425872" y="5441729"/>
              <a:ext cx="525284" cy="562614"/>
            </a:xfrm>
            <a:prstGeom prst="rect">
              <a:avLst/>
            </a:prstGeom>
          </p:spPr>
        </p:pic>
        <p:pic>
          <p:nvPicPr>
            <p:cNvPr id="55" name="Grafik 54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EC654D73-A0D3-4424-9C11-5D02DE97A2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 bwMode="black">
            <a:xfrm rot="2878683">
              <a:off x="8599019" y="5006722"/>
              <a:ext cx="531658" cy="569442"/>
            </a:xfrm>
            <a:prstGeom prst="rect">
              <a:avLst/>
            </a:prstGeom>
          </p:spPr>
        </p:pic>
        <p:pic>
          <p:nvPicPr>
            <p:cNvPr id="56" name="Grafik 55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1C309D69-1317-43AF-A2B7-1F01A3779B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 bwMode="black">
            <a:xfrm rot="4639445">
              <a:off x="9774563" y="4189119"/>
              <a:ext cx="451068" cy="483124"/>
            </a:xfrm>
            <a:prstGeom prst="rect">
              <a:avLst/>
            </a:prstGeom>
          </p:spPr>
        </p:pic>
        <p:pic>
          <p:nvPicPr>
            <p:cNvPr id="57" name="Grafik 56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50EAC6AE-EE77-4241-BD1E-A4DA29CBB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 bwMode="black">
            <a:xfrm rot="20110060">
              <a:off x="8806506" y="4028393"/>
              <a:ext cx="486518" cy="521092"/>
            </a:xfrm>
            <a:prstGeom prst="rect">
              <a:avLst/>
            </a:prstGeom>
          </p:spPr>
        </p:pic>
        <p:pic>
          <p:nvPicPr>
            <p:cNvPr id="59" name="Grafik 58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9717A109-12DB-4CC8-AB11-90C7D77241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 bwMode="black">
            <a:xfrm rot="17538370">
              <a:off x="7098588" y="4180022"/>
              <a:ext cx="451068" cy="483122"/>
            </a:xfrm>
            <a:prstGeom prst="rect">
              <a:avLst/>
            </a:prstGeom>
          </p:spPr>
        </p:pic>
        <p:pic>
          <p:nvPicPr>
            <p:cNvPr id="60" name="Grafik 59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6293D4BF-9F1F-47B5-A116-9768D866EC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 bwMode="black">
            <a:xfrm rot="14019203">
              <a:off x="6655705" y="4229816"/>
              <a:ext cx="407614" cy="436580"/>
            </a:xfrm>
            <a:prstGeom prst="rect">
              <a:avLst/>
            </a:prstGeom>
          </p:spPr>
        </p:pic>
        <p:pic>
          <p:nvPicPr>
            <p:cNvPr id="61" name="Grafik 60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5694F882-CBE4-4025-9E5B-F9E8D36AB6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 bwMode="black">
            <a:xfrm>
              <a:off x="8020807" y="4421583"/>
              <a:ext cx="619708" cy="663748"/>
            </a:xfrm>
            <a:prstGeom prst="rect">
              <a:avLst/>
            </a:prstGeom>
          </p:spPr>
        </p:pic>
        <p:pic>
          <p:nvPicPr>
            <p:cNvPr id="62" name="Grafik 61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C18A19AA-82F7-4ADB-85F0-5C37A48C5C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 bwMode="black">
            <a:xfrm rot="16576415">
              <a:off x="6832715" y="4801543"/>
              <a:ext cx="580764" cy="622036"/>
            </a:xfrm>
            <a:prstGeom prst="rect">
              <a:avLst/>
            </a:prstGeom>
          </p:spPr>
        </p:pic>
        <p:pic>
          <p:nvPicPr>
            <p:cNvPr id="73" name="Grafik 72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DD63A745-78F8-4473-AB1A-F92E230D08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biLevel thresh="25000"/>
            </a:blip>
            <a:stretch>
              <a:fillRect/>
            </a:stretch>
          </p:blipFill>
          <p:spPr bwMode="black">
            <a:xfrm rot="2409105">
              <a:off x="5353081" y="5605007"/>
              <a:ext cx="348556" cy="658948"/>
            </a:xfrm>
            <a:prstGeom prst="rect">
              <a:avLst/>
            </a:prstGeom>
          </p:spPr>
        </p:pic>
        <p:pic>
          <p:nvPicPr>
            <p:cNvPr id="74" name="Grafik 73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B7AAB9AA-F4CE-4C0E-BC75-ECBF04F76E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 bwMode="black">
            <a:xfrm rot="16955018">
              <a:off x="5620347" y="6216888"/>
              <a:ext cx="619708" cy="663748"/>
            </a:xfrm>
            <a:prstGeom prst="rect">
              <a:avLst/>
            </a:prstGeom>
          </p:spPr>
        </p:pic>
        <p:pic>
          <p:nvPicPr>
            <p:cNvPr id="75" name="Grafik 74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1E30B4F4-0087-4646-88DE-78350FED26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 bwMode="black">
            <a:xfrm rot="2878683">
              <a:off x="8609146" y="6072924"/>
              <a:ext cx="451066" cy="483122"/>
            </a:xfrm>
            <a:prstGeom prst="rect">
              <a:avLst/>
            </a:prstGeom>
          </p:spPr>
        </p:pic>
        <p:pic>
          <p:nvPicPr>
            <p:cNvPr id="76" name="Grafik 75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67C0FE99-22D5-479E-B78D-FB83B6DF80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biLevel thresh="25000"/>
            </a:blip>
            <a:stretch>
              <a:fillRect/>
            </a:stretch>
          </p:blipFill>
          <p:spPr bwMode="black">
            <a:xfrm rot="19696544">
              <a:off x="9111784" y="5661240"/>
              <a:ext cx="256772" cy="485428"/>
            </a:xfrm>
            <a:prstGeom prst="rect">
              <a:avLst/>
            </a:prstGeom>
          </p:spPr>
        </p:pic>
        <p:pic>
          <p:nvPicPr>
            <p:cNvPr id="77" name="Grafik 76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312AC6A9-D843-4B9B-A29C-15E7FB9A68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biLevel thresh="25000"/>
            </a:blip>
            <a:stretch>
              <a:fillRect/>
            </a:stretch>
          </p:blipFill>
          <p:spPr bwMode="black">
            <a:xfrm rot="1527974">
              <a:off x="9322521" y="6314670"/>
              <a:ext cx="452145" cy="854784"/>
            </a:xfrm>
            <a:prstGeom prst="rect">
              <a:avLst/>
            </a:prstGeom>
          </p:spPr>
        </p:pic>
        <p:pic>
          <p:nvPicPr>
            <p:cNvPr id="78" name="Grafik 77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99D06025-06A2-4A55-9D0A-CC120955C7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biLevel thresh="25000"/>
            </a:blip>
            <a:stretch>
              <a:fillRect/>
            </a:stretch>
          </p:blipFill>
          <p:spPr bwMode="black">
            <a:xfrm rot="21405304">
              <a:off x="9984198" y="5325530"/>
              <a:ext cx="348558" cy="658950"/>
            </a:xfrm>
            <a:prstGeom prst="rect">
              <a:avLst/>
            </a:prstGeom>
          </p:spPr>
        </p:pic>
        <p:pic>
          <p:nvPicPr>
            <p:cNvPr id="79" name="Grafik 78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E078040D-31EE-4C0F-8017-2E09A7343F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 bwMode="black">
            <a:xfrm>
              <a:off x="10312988" y="5744503"/>
              <a:ext cx="619708" cy="663748"/>
            </a:xfrm>
            <a:prstGeom prst="rect">
              <a:avLst/>
            </a:prstGeom>
          </p:spPr>
        </p:pic>
        <p:pic>
          <p:nvPicPr>
            <p:cNvPr id="80" name="Grafik 79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F578BA77-E685-4774-900B-D15FB525FC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 bwMode="black">
            <a:xfrm rot="1348979">
              <a:off x="10109697" y="3088685"/>
              <a:ext cx="705354" cy="755480"/>
            </a:xfrm>
            <a:prstGeom prst="rect">
              <a:avLst/>
            </a:prstGeom>
          </p:spPr>
        </p:pic>
        <p:pic>
          <p:nvPicPr>
            <p:cNvPr id="81" name="Grafik 80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56AFB27C-D74D-4EC9-997A-28D0727B39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 bwMode="black">
            <a:xfrm rot="20110060">
              <a:off x="10017066" y="2842568"/>
              <a:ext cx="451068" cy="483122"/>
            </a:xfrm>
            <a:prstGeom prst="rect">
              <a:avLst/>
            </a:prstGeom>
          </p:spPr>
        </p:pic>
        <p:pic>
          <p:nvPicPr>
            <p:cNvPr id="82" name="Grafik 81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455A483C-5D59-4A7E-AA72-1E9A5360BA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biLevel thresh="25000"/>
            </a:blip>
            <a:stretch>
              <a:fillRect/>
            </a:stretch>
          </p:blipFill>
          <p:spPr bwMode="black">
            <a:xfrm rot="19866200">
              <a:off x="9219358" y="3028620"/>
              <a:ext cx="515286" cy="974150"/>
            </a:xfrm>
            <a:prstGeom prst="rect">
              <a:avLst/>
            </a:prstGeom>
          </p:spPr>
        </p:pic>
        <p:pic>
          <p:nvPicPr>
            <p:cNvPr id="83" name="Grafik 82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4656022E-6ED1-42D8-9941-3A9AA31A89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biLevel thresh="25000"/>
            </a:blip>
            <a:stretch>
              <a:fillRect/>
            </a:stretch>
          </p:blipFill>
          <p:spPr bwMode="black">
            <a:xfrm rot="21405304">
              <a:off x="9628658" y="1719306"/>
              <a:ext cx="435216" cy="822778"/>
            </a:xfrm>
            <a:prstGeom prst="rect">
              <a:avLst/>
            </a:prstGeom>
          </p:spPr>
        </p:pic>
        <p:pic>
          <p:nvPicPr>
            <p:cNvPr id="84" name="Grafik 83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B6C3B3F1-7AFD-4787-9838-DC49028B01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 bwMode="black">
            <a:xfrm rot="175240">
              <a:off x="10705484" y="1390524"/>
              <a:ext cx="451068" cy="483122"/>
            </a:xfrm>
            <a:prstGeom prst="rect">
              <a:avLst/>
            </a:prstGeom>
          </p:spPr>
        </p:pic>
        <p:pic>
          <p:nvPicPr>
            <p:cNvPr id="85" name="Grafik 84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88D75A21-1DAC-4C96-93C1-87703F5180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biLevel thresh="25000"/>
            </a:blip>
            <a:stretch>
              <a:fillRect/>
            </a:stretch>
          </p:blipFill>
          <p:spPr bwMode="black">
            <a:xfrm rot="1903456" flipH="1">
              <a:off x="8313884" y="3509148"/>
              <a:ext cx="333652" cy="630772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20F727F-3D0A-4925-91D2-EC057E609E53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527042" y="1808746"/>
            <a:ext cx="11114096" cy="677108"/>
          </a:xfrm>
        </p:spPr>
        <p:txBody>
          <a:bodyPr anchor="b">
            <a:spAutoFit/>
          </a:bodyPr>
          <a:lstStyle>
            <a:lvl1pPr algn="l">
              <a:spcBef>
                <a:spcPts val="0"/>
              </a:spcBef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CBF7D05-29CA-47B7-9556-575AC18A3E3F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527042" y="2393291"/>
            <a:ext cx="11114096" cy="687048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 sz="4400" b="0" i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Text</a:t>
            </a:r>
          </a:p>
        </p:txBody>
      </p:sp>
      <p:pic>
        <p:nvPicPr>
          <p:cNvPr id="5" name="Grafik 4" descr="Ein Bild, das Objekt, Zeichnung, Uhr enthält.&#10;&#10;Automatisch generierte Beschreibung">
            <a:extLst>
              <a:ext uri="{FF2B5EF4-FFF2-40B4-BE49-F238E27FC236}">
                <a16:creationId xmlns:a16="http://schemas.microsoft.com/office/drawing/2014/main" id="{48D16B77-4935-42EE-80F5-57518F806DB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biLevel thresh="25000"/>
          </a:blip>
          <a:stretch>
            <a:fillRect/>
          </a:stretch>
        </p:blipFill>
        <p:spPr bwMode="gray">
          <a:xfrm>
            <a:off x="460327" y="780188"/>
            <a:ext cx="2397173" cy="814546"/>
          </a:xfrm>
          <a:prstGeom prst="rect">
            <a:avLst/>
          </a:prstGeom>
        </p:spPr>
      </p:pic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4DE3A90F-9EE5-4FAC-804C-35A70FB7FE3B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 bwMode="black">
          <a:xfrm>
            <a:off x="550863" y="3220138"/>
            <a:ext cx="282706" cy="187424"/>
          </a:xfr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23087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far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EF794C3-6DFF-4D5B-B142-F441D63A35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39669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6" name="think-cell Folie" r:id="rId5" imgW="289" imgH="290" progId="TCLayout.ActiveDocument.1">
                  <p:embed/>
                </p:oleObj>
              </mc:Choice>
              <mc:Fallback>
                <p:oleObj name="think-cell Folie" r:id="rId5" imgW="289" imgH="29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EF794C3-6DFF-4D5B-B142-F441D63A35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id="{A4F5E90B-FCA0-4CA5-BE2E-B7DAEF68813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4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02B26C8-E3F9-4962-9C9B-8E10B03486C0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0F727F-3D0A-4925-91D2-EC057E609E53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527042" y="4368493"/>
            <a:ext cx="11114096" cy="609398"/>
          </a:xfrm>
        </p:spPr>
        <p:txBody>
          <a:bodyPr anchor="b"/>
          <a:lstStyle>
            <a:lvl1pPr algn="l">
              <a:lnSpc>
                <a:spcPct val="90000"/>
              </a:lnSpc>
              <a:spcBef>
                <a:spcPts val="0"/>
              </a:spcBef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CBF7D05-29CA-47B7-9556-575AC18A3E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527042" y="4955666"/>
            <a:ext cx="11114096" cy="46112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4DE3A90F-9EE5-4FAC-804C-35A70FB7FE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550863" y="5635848"/>
            <a:ext cx="753411" cy="187424"/>
          </a:xfr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Ort, Datum</a:t>
            </a:r>
          </a:p>
        </p:txBody>
      </p:sp>
      <p:pic>
        <p:nvPicPr>
          <p:cNvPr id="5" name="Grafik 4" descr="Ein Bild, das Objekt, Zeichnung, Uhr enthält.&#10;&#10;Automatisch generierte Beschreibung">
            <a:extLst>
              <a:ext uri="{FF2B5EF4-FFF2-40B4-BE49-F238E27FC236}">
                <a16:creationId xmlns:a16="http://schemas.microsoft.com/office/drawing/2014/main" id="{48D16B77-4935-42EE-80F5-57518F806DB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biLevel thresh="25000"/>
          </a:blip>
          <a:stretch>
            <a:fillRect/>
          </a:stretch>
        </p:blipFill>
        <p:spPr bwMode="grayWhite">
          <a:xfrm>
            <a:off x="8366340" y="392901"/>
            <a:ext cx="3429251" cy="1165239"/>
          </a:xfrm>
          <a:prstGeom prst="rect">
            <a:avLst/>
          </a:prstGeom>
        </p:spPr>
      </p:pic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A48D116-85A2-4950-B2E4-8044D07890A4}"/>
              </a:ext>
            </a:extLst>
          </p:cNvPr>
          <p:cNvGrpSpPr/>
          <p:nvPr userDrawn="1"/>
        </p:nvGrpSpPr>
        <p:grpSpPr bwMode="gray">
          <a:xfrm>
            <a:off x="4530479" y="-363690"/>
            <a:ext cx="4274957" cy="3551581"/>
            <a:chOff x="4530479" y="-363690"/>
            <a:chExt cx="4274957" cy="3551581"/>
          </a:xfrm>
        </p:grpSpPr>
        <p:pic>
          <p:nvPicPr>
            <p:cNvPr id="7" name="Grafik 6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A72CD764-9D8B-4E9C-9E85-BAFE754E0B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 bwMode="gray">
            <a:xfrm>
              <a:off x="5237600" y="2003741"/>
              <a:ext cx="626365" cy="1184150"/>
            </a:xfrm>
            <a:prstGeom prst="rect">
              <a:avLst/>
            </a:prstGeom>
          </p:spPr>
        </p:pic>
        <p:pic>
          <p:nvPicPr>
            <p:cNvPr id="11" name="Grafik 10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D2615EBB-7C40-4D10-9500-74887B6A9F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biLevel thresh="25000"/>
            </a:blip>
            <a:stretch>
              <a:fillRect/>
            </a:stretch>
          </p:blipFill>
          <p:spPr bwMode="gray">
            <a:xfrm>
              <a:off x="5778499" y="1803748"/>
              <a:ext cx="900686" cy="964694"/>
            </a:xfrm>
            <a:prstGeom prst="rect">
              <a:avLst/>
            </a:prstGeom>
          </p:spPr>
        </p:pic>
        <p:pic>
          <p:nvPicPr>
            <p:cNvPr id="49" name="Grafik 48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AE76A162-D74A-477F-A67A-D3A8C16CC0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 bwMode="gray">
            <a:xfrm rot="19052274">
              <a:off x="5315119" y="1039670"/>
              <a:ext cx="482922" cy="912969"/>
            </a:xfrm>
            <a:prstGeom prst="rect">
              <a:avLst/>
            </a:prstGeom>
          </p:spPr>
        </p:pic>
        <p:pic>
          <p:nvPicPr>
            <p:cNvPr id="50" name="Grafik 49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57429D59-F5DE-4FBE-BC41-63F387C90A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 bwMode="gray">
            <a:xfrm rot="18087032">
              <a:off x="4891565" y="436973"/>
              <a:ext cx="357417" cy="675700"/>
            </a:xfrm>
            <a:prstGeom prst="rect">
              <a:avLst/>
            </a:prstGeom>
          </p:spPr>
        </p:pic>
        <p:pic>
          <p:nvPicPr>
            <p:cNvPr id="51" name="Grafik 50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D9840F09-E1B2-46F9-B162-67D2137125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 bwMode="gray">
            <a:xfrm rot="1481701">
              <a:off x="6058858" y="108845"/>
              <a:ext cx="427737" cy="808641"/>
            </a:xfrm>
            <a:prstGeom prst="rect">
              <a:avLst/>
            </a:prstGeom>
          </p:spPr>
        </p:pic>
        <p:pic>
          <p:nvPicPr>
            <p:cNvPr id="52" name="Grafik 51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F2DDF7D7-4050-4E46-BA62-82834215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 bwMode="gray">
            <a:xfrm rot="3826452">
              <a:off x="6566685" y="1049412"/>
              <a:ext cx="313883" cy="593399"/>
            </a:xfrm>
            <a:prstGeom prst="rect">
              <a:avLst/>
            </a:prstGeom>
          </p:spPr>
        </p:pic>
        <p:pic>
          <p:nvPicPr>
            <p:cNvPr id="53" name="Grafik 52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B547A442-0F7E-4CBF-AE53-C7343FA700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 bwMode="gray">
            <a:xfrm rot="4727722">
              <a:off x="7501823" y="-63189"/>
              <a:ext cx="550425" cy="1040584"/>
            </a:xfrm>
            <a:prstGeom prst="rect">
              <a:avLst/>
            </a:prstGeom>
          </p:spPr>
        </p:pic>
        <p:pic>
          <p:nvPicPr>
            <p:cNvPr id="54" name="Grafik 53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F13AA9A6-2FB9-4E32-8CF8-57F85B3BE9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biLevel thresh="25000"/>
            </a:blip>
            <a:stretch>
              <a:fillRect/>
            </a:stretch>
          </p:blipFill>
          <p:spPr bwMode="gray">
            <a:xfrm rot="20641665">
              <a:off x="5875111" y="1031633"/>
              <a:ext cx="644612" cy="690422"/>
            </a:xfrm>
            <a:prstGeom prst="rect">
              <a:avLst/>
            </a:prstGeom>
          </p:spPr>
        </p:pic>
        <p:pic>
          <p:nvPicPr>
            <p:cNvPr id="55" name="Grafik 54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EC654D73-A0D3-4424-9C11-5D02DE97A2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biLevel thresh="25000"/>
            </a:blip>
            <a:stretch>
              <a:fillRect/>
            </a:stretch>
          </p:blipFill>
          <p:spPr bwMode="gray">
            <a:xfrm rot="2878683">
              <a:off x="7096983" y="648815"/>
              <a:ext cx="553535" cy="592872"/>
            </a:xfrm>
            <a:prstGeom prst="rect">
              <a:avLst/>
            </a:prstGeom>
          </p:spPr>
        </p:pic>
        <p:pic>
          <p:nvPicPr>
            <p:cNvPr id="56" name="Grafik 55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1C309D69-1317-43AF-A2B7-1F01A3779B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biLevel thresh="25000"/>
            </a:blip>
            <a:stretch>
              <a:fillRect/>
            </a:stretch>
          </p:blipFill>
          <p:spPr bwMode="gray">
            <a:xfrm rot="4639445">
              <a:off x="8232232" y="-211947"/>
              <a:ext cx="553535" cy="592872"/>
            </a:xfrm>
            <a:prstGeom prst="rect">
              <a:avLst/>
            </a:prstGeom>
          </p:spPr>
        </p:pic>
        <p:pic>
          <p:nvPicPr>
            <p:cNvPr id="57" name="Grafik 56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50EAC6AE-EE77-4241-BD1E-A4DA29CBB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biLevel thresh="25000"/>
            </a:blip>
            <a:stretch>
              <a:fillRect/>
            </a:stretch>
          </p:blipFill>
          <p:spPr bwMode="gray">
            <a:xfrm rot="20110060">
              <a:off x="7281900" y="-353689"/>
              <a:ext cx="553535" cy="592872"/>
            </a:xfrm>
            <a:prstGeom prst="rect">
              <a:avLst/>
            </a:prstGeom>
          </p:spPr>
        </p:pic>
        <p:pic>
          <p:nvPicPr>
            <p:cNvPr id="58" name="Grafik 57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E5CBA420-148B-409E-9D1C-1B159D2B98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biLevel thresh="25000"/>
            </a:blip>
            <a:stretch>
              <a:fillRect/>
            </a:stretch>
          </p:blipFill>
          <p:spPr bwMode="gray">
            <a:xfrm rot="3451917" flipH="1">
              <a:off x="5632729" y="-383358"/>
              <a:ext cx="553535" cy="592872"/>
            </a:xfrm>
            <a:prstGeom prst="rect">
              <a:avLst/>
            </a:prstGeom>
          </p:spPr>
        </p:pic>
        <p:pic>
          <p:nvPicPr>
            <p:cNvPr id="59" name="Grafik 58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9717A109-12DB-4CC8-AB11-90C7D77241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biLevel thresh="25000"/>
            </a:blip>
            <a:stretch>
              <a:fillRect/>
            </a:stretch>
          </p:blipFill>
          <p:spPr bwMode="gray">
            <a:xfrm rot="17538370">
              <a:off x="4890417" y="-381785"/>
              <a:ext cx="553535" cy="592872"/>
            </a:xfrm>
            <a:prstGeom prst="rect">
              <a:avLst/>
            </a:prstGeom>
          </p:spPr>
        </p:pic>
        <p:pic>
          <p:nvPicPr>
            <p:cNvPr id="60" name="Grafik 59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6293D4BF-9F1F-47B5-A116-9768D866EC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biLevel thresh="25000"/>
            </a:blip>
            <a:stretch>
              <a:fillRect/>
            </a:stretch>
          </p:blipFill>
          <p:spPr bwMode="gray">
            <a:xfrm rot="14019203">
              <a:off x="4541419" y="80197"/>
              <a:ext cx="307905" cy="329786"/>
            </a:xfrm>
            <a:prstGeom prst="rect">
              <a:avLst/>
            </a:prstGeom>
          </p:spPr>
        </p:pic>
        <p:pic>
          <p:nvPicPr>
            <p:cNvPr id="61" name="Grafik 60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5694F882-CBE4-4025-9E5B-F9E8D36AB6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biLevel thresh="25000"/>
            </a:blip>
            <a:stretch>
              <a:fillRect/>
            </a:stretch>
          </p:blipFill>
          <p:spPr bwMode="gray">
            <a:xfrm>
              <a:off x="6459321" y="0"/>
              <a:ext cx="760485" cy="814530"/>
            </a:xfrm>
            <a:prstGeom prst="rect">
              <a:avLst/>
            </a:prstGeom>
          </p:spPr>
        </p:pic>
        <p:pic>
          <p:nvPicPr>
            <p:cNvPr id="62" name="Grafik 61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C18A19AA-82F7-4ADB-85F0-5C37A48C5C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biLevel thresh="25000"/>
            </a:blip>
            <a:stretch>
              <a:fillRect/>
            </a:stretch>
          </p:blipFill>
          <p:spPr bwMode="gray">
            <a:xfrm rot="16576415">
              <a:off x="5275653" y="384699"/>
              <a:ext cx="712693" cy="763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731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klass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F3FA5694-1B4C-45CB-B2EF-8A71E05C62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76673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think-cell Folie" r:id="rId5" imgW="289" imgH="290" progId="TCLayout.ActiveDocument.1">
                  <p:embed/>
                </p:oleObj>
              </mc:Choice>
              <mc:Fallback>
                <p:oleObj name="think-cell Folie" r:id="rId5" imgW="289" imgH="29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B40C882E-7C40-498D-859B-4ECF2D87EA0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32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EB3AC78A-A1F3-45D9-8D34-502D5AA3D5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9700" y="1443364"/>
            <a:ext cx="7691438" cy="1495025"/>
          </a:xfrm>
        </p:spPr>
        <p:txBody>
          <a:bodyPr>
            <a:spAutoFit/>
          </a:bodyPr>
          <a:lstStyle>
            <a:lvl1pPr marL="533400" indent="-533400">
              <a:buNone/>
              <a:defRPr sz="2400">
                <a:solidFill>
                  <a:schemeClr val="tx2"/>
                </a:solidFill>
              </a:defRPr>
            </a:lvl1pPr>
            <a:lvl2pPr marL="533400" indent="-533400">
              <a:buNone/>
              <a:defRPr sz="2400">
                <a:solidFill>
                  <a:schemeClr val="tx1"/>
                </a:solidFill>
              </a:defRPr>
            </a:lvl2pPr>
            <a:lvl3pPr marL="533400" indent="-533400">
              <a:buNone/>
              <a:defRPr sz="2400">
                <a:solidFill>
                  <a:schemeClr val="tx1"/>
                </a:solidFill>
              </a:defRPr>
            </a:lvl3pPr>
            <a:lvl4pPr marL="533400" indent="-533400">
              <a:buNone/>
              <a:defRPr sz="2400">
                <a:solidFill>
                  <a:schemeClr val="tx1"/>
                </a:solidFill>
              </a:defRPr>
            </a:lvl4pPr>
            <a:lvl5pPr marL="533400" indent="-533400"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01	Lorem ipsum dolor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lvl="0"/>
            <a:r>
              <a:rPr lang="de-DE" dirty="0"/>
              <a:t>02	Maecenas porttitor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pulvinar</a:t>
            </a:r>
            <a:endParaRPr lang="de-DE" dirty="0"/>
          </a:p>
          <a:p>
            <a:pPr lvl="0"/>
            <a:r>
              <a:rPr lang="de-DE" dirty="0"/>
              <a:t>03	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 magna sed </a:t>
            </a:r>
            <a:r>
              <a:rPr lang="de-DE" dirty="0" err="1"/>
              <a:t>pulvinar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EAEF29-2880-42C9-91FC-0547F82AC0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3734512"/>
            <a:ext cx="1473160" cy="492443"/>
          </a:xfrm>
        </p:spPr>
        <p:txBody>
          <a:bodyPr wrap="none"/>
          <a:lstStyle>
            <a:lvl1pPr>
              <a:defRPr sz="32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Inhalt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7D4BBF1-C81B-4780-9B7A-38C0F5642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25.08.2020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867DA8-6683-4DD4-AB29-4ABF7D037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über Einfügen in Kopf- und Fußzeile eintragen  |  www.ecogood.org  |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F4623D-D339-47A2-A9D8-654F61DCE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DCB5-B3F8-4C5F-8A04-2839B3CDE4F1}" type="slidenum">
              <a:rPr lang="de-DE" smtClean="0"/>
              <a:t>‹Nr.›</a:t>
            </a:fld>
            <a:endParaRPr lang="de-DE"/>
          </a:p>
        </p:txBody>
      </p:sp>
      <p:pic>
        <p:nvPicPr>
          <p:cNvPr id="27" name="Grafik 26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FF5A5637-A586-48EF-9F08-5A443C9CE27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20924" y="5967317"/>
            <a:ext cx="626365" cy="1184150"/>
          </a:xfrm>
          <a:prstGeom prst="rect">
            <a:avLst/>
          </a:prstGeom>
        </p:spPr>
      </p:pic>
      <p:pic>
        <p:nvPicPr>
          <p:cNvPr id="28" name="Grafik 27" descr="Ein Bild, das Objekt, Ball, Schild, Baseball enthält.&#10;&#10;Automatisch generierte Beschreibung">
            <a:extLst>
              <a:ext uri="{FF2B5EF4-FFF2-40B4-BE49-F238E27FC236}">
                <a16:creationId xmlns:a16="http://schemas.microsoft.com/office/drawing/2014/main" id="{7B502089-ED22-4A32-9989-6E7D6D0C310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67440" y="5801954"/>
            <a:ext cx="900686" cy="964694"/>
          </a:xfrm>
          <a:prstGeom prst="rect">
            <a:avLst/>
          </a:prstGeom>
        </p:spPr>
      </p:pic>
      <p:pic>
        <p:nvPicPr>
          <p:cNvPr id="30" name="Grafik 29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19686E57-CA7C-444E-9C6B-F99D287A8DD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8087032">
            <a:off x="305947" y="4413682"/>
            <a:ext cx="357417" cy="675700"/>
          </a:xfrm>
          <a:prstGeom prst="rect">
            <a:avLst/>
          </a:prstGeom>
        </p:spPr>
      </p:pic>
      <p:pic>
        <p:nvPicPr>
          <p:cNvPr id="32" name="Grafik 31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19961748-65FE-4964-A798-72FD1E7C65F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2413892">
            <a:off x="3905231" y="5970507"/>
            <a:ext cx="383567" cy="725138"/>
          </a:xfrm>
          <a:prstGeom prst="rect">
            <a:avLst/>
          </a:prstGeom>
        </p:spPr>
      </p:pic>
      <p:pic>
        <p:nvPicPr>
          <p:cNvPr id="35" name="Grafik 34" descr="Ein Bild, das Objekt, Ball, Schild, Baseball enthält.&#10;&#10;Automatisch generierte Beschreibung">
            <a:extLst>
              <a:ext uri="{FF2B5EF4-FFF2-40B4-BE49-F238E27FC236}">
                <a16:creationId xmlns:a16="http://schemas.microsoft.com/office/drawing/2014/main" id="{DFDBA66B-40C9-4DCE-92E7-F73A5E0DEB0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2878683">
            <a:off x="2256109" y="4414983"/>
            <a:ext cx="553535" cy="592872"/>
          </a:xfrm>
          <a:prstGeom prst="rect">
            <a:avLst/>
          </a:prstGeom>
        </p:spPr>
      </p:pic>
      <p:pic>
        <p:nvPicPr>
          <p:cNvPr id="37" name="Grafik 36" descr="Ein Bild, das Objekt, Ball, Schild, Baseball enthält.&#10;&#10;Automatisch generierte Beschreibung">
            <a:extLst>
              <a:ext uri="{FF2B5EF4-FFF2-40B4-BE49-F238E27FC236}">
                <a16:creationId xmlns:a16="http://schemas.microsoft.com/office/drawing/2014/main" id="{B2622807-8073-445E-BE00-21D1A539CE7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20110060">
            <a:off x="1226847" y="5042695"/>
            <a:ext cx="553535" cy="592872"/>
          </a:xfrm>
          <a:prstGeom prst="rect">
            <a:avLst/>
          </a:prstGeom>
        </p:spPr>
      </p:pic>
      <p:pic>
        <p:nvPicPr>
          <p:cNvPr id="41" name="Grafik 40" descr="Ein Bild, das Objekt, Ball, Schild, Baseball enthält.&#10;&#10;Automatisch generierte Beschreibung">
            <a:extLst>
              <a:ext uri="{FF2B5EF4-FFF2-40B4-BE49-F238E27FC236}">
                <a16:creationId xmlns:a16="http://schemas.microsoft.com/office/drawing/2014/main" id="{72CD6802-42AE-4C51-BA4C-1A7AD6064BF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82623" y="2534208"/>
            <a:ext cx="760485" cy="814530"/>
          </a:xfrm>
          <a:prstGeom prst="rect">
            <a:avLst/>
          </a:prstGeom>
        </p:spPr>
      </p:pic>
      <p:pic>
        <p:nvPicPr>
          <p:cNvPr id="42" name="Grafik 41" descr="Ein Bild, das Objekt, Ball, Schild, Baseball enthält.&#10;&#10;Automatisch generierte Beschreibung">
            <a:extLst>
              <a:ext uri="{FF2B5EF4-FFF2-40B4-BE49-F238E27FC236}">
                <a16:creationId xmlns:a16="http://schemas.microsoft.com/office/drawing/2014/main" id="{473E8CE6-7FE8-4E68-B4AD-8412AD43167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16994660">
            <a:off x="-284634" y="5856397"/>
            <a:ext cx="712693" cy="763341"/>
          </a:xfrm>
          <a:prstGeom prst="rect">
            <a:avLst/>
          </a:prstGeom>
        </p:spPr>
      </p:pic>
      <p:pic>
        <p:nvPicPr>
          <p:cNvPr id="46" name="Grafik 45" descr="Ein Bild, das Objekt, Ball, Schild, Baseball enthält.&#10;&#10;Automatisch generierte Beschreibung">
            <a:extLst>
              <a:ext uri="{FF2B5EF4-FFF2-40B4-BE49-F238E27FC236}">
                <a16:creationId xmlns:a16="http://schemas.microsoft.com/office/drawing/2014/main" id="{86336296-BA56-4C1E-A373-91841D27381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2878683">
            <a:off x="2460274" y="5682834"/>
            <a:ext cx="553535" cy="592872"/>
          </a:xfrm>
          <a:prstGeom prst="rect">
            <a:avLst/>
          </a:prstGeom>
        </p:spPr>
      </p:pic>
      <p:pic>
        <p:nvPicPr>
          <p:cNvPr id="47" name="Grafik 46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778F8C5F-C2AC-4D0B-801A-22B4AA5FD35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8917423">
            <a:off x="671753" y="5050321"/>
            <a:ext cx="484919" cy="916744"/>
          </a:xfrm>
          <a:prstGeom prst="rect">
            <a:avLst/>
          </a:prstGeom>
        </p:spPr>
      </p:pic>
      <p:pic>
        <p:nvPicPr>
          <p:cNvPr id="48" name="Grafik 47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F94A7E31-2C7F-42F5-96F2-365692E6F65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3176488">
            <a:off x="2026798" y="5086475"/>
            <a:ext cx="265480" cy="501893"/>
          </a:xfrm>
          <a:prstGeom prst="rect">
            <a:avLst/>
          </a:prstGeom>
        </p:spPr>
      </p:pic>
      <p:pic>
        <p:nvPicPr>
          <p:cNvPr id="49" name="Grafik 48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B34A579C-F7E4-4925-933D-4D141FD4396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9426172">
            <a:off x="2957561" y="5241925"/>
            <a:ext cx="317450" cy="60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7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Kache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F3FA5694-1B4C-45CB-B2EF-8A71E05C62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18908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1" name="think-cell Folie" r:id="rId5" imgW="289" imgH="290" progId="TCLayout.ActiveDocument.1">
                  <p:embed/>
                </p:oleObj>
              </mc:Choice>
              <mc:Fallback>
                <p:oleObj name="think-cell Folie" r:id="rId5" imgW="289" imgH="290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F3FA5694-1B4C-45CB-B2EF-8A71E05C62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B40C882E-7C40-498D-859B-4ECF2D87EA0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32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0" name="Bildplatzhalter 8">
            <a:extLst>
              <a:ext uri="{FF2B5EF4-FFF2-40B4-BE49-F238E27FC236}">
                <a16:creationId xmlns:a16="http://schemas.microsoft.com/office/drawing/2014/main" id="{583D6A4D-41BA-42C7-AF66-05E7ED5CF45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77832" y="3491530"/>
            <a:ext cx="3887787" cy="3240088"/>
          </a:xfrm>
          <a:solidFill>
            <a:schemeClr val="accent5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729A3ED-8ACC-4972-9EAD-7CDAC64266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6383" y="126382"/>
            <a:ext cx="3887787" cy="3240088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EAEF29-2880-42C9-91FC-0547F82AC0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83" y="359163"/>
            <a:ext cx="3569317" cy="307777"/>
          </a:xfrm>
        </p:spPr>
        <p:txBody>
          <a:bodyPr wrap="square"/>
          <a:lstStyle>
            <a:lvl1pPr>
              <a:defRPr sz="2000" b="1" cap="all" baseline="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26" name="Bildplatzhalter 8">
            <a:extLst>
              <a:ext uri="{FF2B5EF4-FFF2-40B4-BE49-F238E27FC236}">
                <a16:creationId xmlns:a16="http://schemas.microsoft.com/office/drawing/2014/main" id="{C7AF608F-1EBA-492C-8CCE-FAB8E88170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52108" y="126382"/>
            <a:ext cx="3887787" cy="3240088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1" name="Bildplatzhalter 8">
            <a:extLst>
              <a:ext uri="{FF2B5EF4-FFF2-40B4-BE49-F238E27FC236}">
                <a16:creationId xmlns:a16="http://schemas.microsoft.com/office/drawing/2014/main" id="{E2E5CE78-E51B-4E8C-9F3E-64662589F0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7832" y="126382"/>
            <a:ext cx="3887787" cy="3240088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4" name="Bildplatzhalter 8">
            <a:extLst>
              <a:ext uri="{FF2B5EF4-FFF2-40B4-BE49-F238E27FC236}">
                <a16:creationId xmlns:a16="http://schemas.microsoft.com/office/drawing/2014/main" id="{634DCBBB-11A2-40A2-9233-1E1C9C03A1E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6383" y="3491530"/>
            <a:ext cx="3887787" cy="3240088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8" name="Bildplatzhalter 8">
            <a:extLst>
              <a:ext uri="{FF2B5EF4-FFF2-40B4-BE49-F238E27FC236}">
                <a16:creationId xmlns:a16="http://schemas.microsoft.com/office/drawing/2014/main" id="{9C729EDD-5A87-42DC-A222-1A7830B2BBD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52108" y="3491530"/>
            <a:ext cx="3887787" cy="3240088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F39716F-901B-4C80-83AB-A55F242776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4895" y="359163"/>
            <a:ext cx="3582482" cy="307777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de-DE" sz="2000" b="1" cap="all" baseline="0" smtClean="0">
                <a:solidFill>
                  <a:schemeClr val="bg1">
                    <a:alpha val="8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342900" lvl="0" indent="-342900">
              <a:lnSpc>
                <a:spcPct val="100000"/>
              </a:lnSpc>
              <a:spcBef>
                <a:spcPct val="0"/>
              </a:spcBef>
            </a:pPr>
            <a:r>
              <a:rPr lang="de-DE" dirty="0"/>
              <a:t>Text</a:t>
            </a:r>
          </a:p>
        </p:txBody>
      </p:sp>
      <p:sp>
        <p:nvSpPr>
          <p:cNvPr id="50" name="Textplatzhalter 11">
            <a:extLst>
              <a:ext uri="{FF2B5EF4-FFF2-40B4-BE49-F238E27FC236}">
                <a16:creationId xmlns:a16="http://schemas.microsoft.com/office/drawing/2014/main" id="{EB210199-B5CC-4286-8F86-509DA41EF3D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04833" y="359163"/>
            <a:ext cx="3582482" cy="307777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de-DE" sz="2000" b="1" cap="all" baseline="0" smtClean="0">
                <a:solidFill>
                  <a:schemeClr val="bg1">
                    <a:alpha val="8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342900" lvl="0" indent="-342900">
              <a:lnSpc>
                <a:spcPct val="100000"/>
              </a:lnSpc>
              <a:spcBef>
                <a:spcPct val="0"/>
              </a:spcBef>
            </a:pPr>
            <a:r>
              <a:rPr lang="de-DE" dirty="0"/>
              <a:t>Text</a:t>
            </a:r>
          </a:p>
        </p:txBody>
      </p:sp>
      <p:sp>
        <p:nvSpPr>
          <p:cNvPr id="52" name="Textplatzhalter 11">
            <a:extLst>
              <a:ext uri="{FF2B5EF4-FFF2-40B4-BE49-F238E27FC236}">
                <a16:creationId xmlns:a16="http://schemas.microsoft.com/office/drawing/2014/main" id="{4BAE60D5-D4F3-4D8C-BE2E-69224B5B7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4895" y="3737363"/>
            <a:ext cx="3582482" cy="307777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de-DE" sz="2000" b="1" cap="all" baseline="0" smtClean="0">
                <a:solidFill>
                  <a:schemeClr val="bg1">
                    <a:alpha val="8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342900" lvl="0" indent="-342900">
              <a:lnSpc>
                <a:spcPct val="100000"/>
              </a:lnSpc>
              <a:spcBef>
                <a:spcPct val="0"/>
              </a:spcBef>
            </a:pPr>
            <a:r>
              <a:rPr lang="de-DE" dirty="0"/>
              <a:t>Text</a:t>
            </a:r>
          </a:p>
        </p:txBody>
      </p:sp>
      <p:sp>
        <p:nvSpPr>
          <p:cNvPr id="53" name="Textplatzhalter 11">
            <a:extLst>
              <a:ext uri="{FF2B5EF4-FFF2-40B4-BE49-F238E27FC236}">
                <a16:creationId xmlns:a16="http://schemas.microsoft.com/office/drawing/2014/main" id="{3AFE90EF-E4A6-4C6C-96B3-58EFDF4CB9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04833" y="3737363"/>
            <a:ext cx="3582482" cy="307777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de-DE" sz="2000" b="1" cap="all" baseline="0" smtClean="0">
                <a:solidFill>
                  <a:schemeClr val="bg1">
                    <a:alpha val="8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342900" lvl="0" indent="-342900">
              <a:lnSpc>
                <a:spcPct val="100000"/>
              </a:lnSpc>
              <a:spcBef>
                <a:spcPct val="0"/>
              </a:spcBef>
            </a:pPr>
            <a:r>
              <a:rPr lang="de-DE" dirty="0"/>
              <a:t>Text</a:t>
            </a:r>
          </a:p>
        </p:txBody>
      </p:sp>
      <p:sp>
        <p:nvSpPr>
          <p:cNvPr id="54" name="Textplatzhalter 11">
            <a:extLst>
              <a:ext uri="{FF2B5EF4-FFF2-40B4-BE49-F238E27FC236}">
                <a16:creationId xmlns:a16="http://schemas.microsoft.com/office/drawing/2014/main" id="{89D86DFD-DCF5-41C0-A27A-3C178D5BAD1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3384" y="3737363"/>
            <a:ext cx="3582482" cy="307777"/>
          </a:xfrm>
        </p:spPr>
        <p:txBody>
          <a:bodyPr vert="horz" wrap="square" lIns="0" tIns="0" rIns="0" bIns="0" rtlCol="0" anchor="t">
            <a:spAutoFit/>
          </a:bodyPr>
          <a:lstStyle>
            <a:lvl1pPr marL="342900" indent="-342900">
              <a:buNone/>
              <a:defRPr lang="de-DE" sz="2000" b="1" cap="all" baseline="0" smtClean="0">
                <a:solidFill>
                  <a:schemeClr val="bg1">
                    <a:alpha val="8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342900" lvl="0" indent="-342900">
              <a:lnSpc>
                <a:spcPct val="100000"/>
              </a:lnSpc>
              <a:spcBef>
                <a:spcPct val="0"/>
              </a:spcBef>
            </a:pPr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646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eite klass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F3FA5694-1B4C-45CB-B2EF-8A71E05C62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70931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1" name="think-cell Folie" r:id="rId5" imgW="289" imgH="290" progId="TCLayout.ActiveDocument.1">
                  <p:embed/>
                </p:oleObj>
              </mc:Choice>
              <mc:Fallback>
                <p:oleObj name="think-cell Folie" r:id="rId5" imgW="289" imgH="290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F3FA5694-1B4C-45CB-B2EF-8A71E05C62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B40C882E-7C40-498D-859B-4ECF2D87EA0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EAEF29-2880-42C9-91FC-0547F82AC0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50863" y="3734512"/>
            <a:ext cx="7958137" cy="430887"/>
          </a:xfrm>
        </p:spPr>
        <p:txBody>
          <a:bodyPr wrap="square" anchor="ctr">
            <a:noAutofit/>
          </a:bodyPr>
          <a:lstStyle>
            <a:lvl1pPr marL="723900" indent="-723900">
              <a:defRPr sz="2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01	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7D4BBF1-C81B-4780-9B7A-38C0F56421D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25.08.2020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867DA8-6683-4DD4-AB29-4ABF7D037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Titel der Präsentation - über Einfügen in Kopf- und Fußzeile eintragen  |  www.ecogood.org  |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F4623D-D339-47A2-A9D8-654F61DCE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6A9DCB5-B3F8-4C5F-8A04-2839B3CDE4F1}" type="slidenum">
              <a:rPr lang="de-DE" smtClean="0"/>
              <a:t>‹Nr.›</a:t>
            </a:fld>
            <a:endParaRPr lang="de-DE"/>
          </a:p>
        </p:txBody>
      </p:sp>
      <p:pic>
        <p:nvPicPr>
          <p:cNvPr id="27" name="Grafik 26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FF5A5637-A586-48EF-9F08-5A443C9CE27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gray">
          <a:xfrm>
            <a:off x="620924" y="5967317"/>
            <a:ext cx="626365" cy="1184150"/>
          </a:xfrm>
          <a:prstGeom prst="rect">
            <a:avLst/>
          </a:prstGeom>
        </p:spPr>
      </p:pic>
      <p:pic>
        <p:nvPicPr>
          <p:cNvPr id="28" name="Grafik 27" descr="Ein Bild, das Objekt, Ball, Schild, Baseball enthält.&#10;&#10;Automatisch generierte Beschreibung">
            <a:extLst>
              <a:ext uri="{FF2B5EF4-FFF2-40B4-BE49-F238E27FC236}">
                <a16:creationId xmlns:a16="http://schemas.microsoft.com/office/drawing/2014/main" id="{7B502089-ED22-4A32-9989-6E7D6D0C310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gray">
          <a:xfrm>
            <a:off x="1067440" y="5801954"/>
            <a:ext cx="900686" cy="964694"/>
          </a:xfrm>
          <a:prstGeom prst="rect">
            <a:avLst/>
          </a:prstGeom>
        </p:spPr>
      </p:pic>
      <p:pic>
        <p:nvPicPr>
          <p:cNvPr id="30" name="Grafik 29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19686E57-CA7C-444E-9C6B-F99D287A8DD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gray">
          <a:xfrm rot="18087032">
            <a:off x="305947" y="4413682"/>
            <a:ext cx="357417" cy="675700"/>
          </a:xfrm>
          <a:prstGeom prst="rect">
            <a:avLst/>
          </a:prstGeom>
        </p:spPr>
      </p:pic>
      <p:pic>
        <p:nvPicPr>
          <p:cNvPr id="32" name="Grafik 31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19961748-65FE-4964-A798-72FD1E7C65F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gray">
          <a:xfrm rot="2413892">
            <a:off x="3905231" y="5970507"/>
            <a:ext cx="383567" cy="725138"/>
          </a:xfrm>
          <a:prstGeom prst="rect">
            <a:avLst/>
          </a:prstGeom>
        </p:spPr>
      </p:pic>
      <p:pic>
        <p:nvPicPr>
          <p:cNvPr id="35" name="Grafik 34" descr="Ein Bild, das Objekt, Ball, Schild, Baseball enthält.&#10;&#10;Automatisch generierte Beschreibung">
            <a:extLst>
              <a:ext uri="{FF2B5EF4-FFF2-40B4-BE49-F238E27FC236}">
                <a16:creationId xmlns:a16="http://schemas.microsoft.com/office/drawing/2014/main" id="{DFDBA66B-40C9-4DCE-92E7-F73A5E0DEB0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gray">
          <a:xfrm rot="2878683">
            <a:off x="2256109" y="4414983"/>
            <a:ext cx="553535" cy="592872"/>
          </a:xfrm>
          <a:prstGeom prst="rect">
            <a:avLst/>
          </a:prstGeom>
        </p:spPr>
      </p:pic>
      <p:pic>
        <p:nvPicPr>
          <p:cNvPr id="37" name="Grafik 36" descr="Ein Bild, das Objekt, Ball, Schild, Baseball enthält.&#10;&#10;Automatisch generierte Beschreibung">
            <a:extLst>
              <a:ext uri="{FF2B5EF4-FFF2-40B4-BE49-F238E27FC236}">
                <a16:creationId xmlns:a16="http://schemas.microsoft.com/office/drawing/2014/main" id="{B2622807-8073-445E-BE00-21D1A539CE7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gray">
          <a:xfrm rot="20110060">
            <a:off x="1226847" y="5042695"/>
            <a:ext cx="553535" cy="592872"/>
          </a:xfrm>
          <a:prstGeom prst="rect">
            <a:avLst/>
          </a:prstGeom>
        </p:spPr>
      </p:pic>
      <p:pic>
        <p:nvPicPr>
          <p:cNvPr id="41" name="Grafik 40" descr="Ein Bild, das Objekt, Ball, Schild, Baseball enthält.&#10;&#10;Automatisch generierte Beschreibung">
            <a:extLst>
              <a:ext uri="{FF2B5EF4-FFF2-40B4-BE49-F238E27FC236}">
                <a16:creationId xmlns:a16="http://schemas.microsoft.com/office/drawing/2014/main" id="{72CD6802-42AE-4C51-BA4C-1A7AD6064BF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gray">
          <a:xfrm>
            <a:off x="1990230" y="2381808"/>
            <a:ext cx="760485" cy="814530"/>
          </a:xfrm>
          <a:prstGeom prst="rect">
            <a:avLst/>
          </a:prstGeom>
        </p:spPr>
      </p:pic>
      <p:pic>
        <p:nvPicPr>
          <p:cNvPr id="42" name="Grafik 41" descr="Ein Bild, das Objekt, Ball, Schild, Baseball enthält.&#10;&#10;Automatisch generierte Beschreibung">
            <a:extLst>
              <a:ext uri="{FF2B5EF4-FFF2-40B4-BE49-F238E27FC236}">
                <a16:creationId xmlns:a16="http://schemas.microsoft.com/office/drawing/2014/main" id="{473E8CE6-7FE8-4E68-B4AD-8412AD43167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gray">
          <a:xfrm rot="16994660">
            <a:off x="-284634" y="5856397"/>
            <a:ext cx="712693" cy="763341"/>
          </a:xfrm>
          <a:prstGeom prst="rect">
            <a:avLst/>
          </a:prstGeom>
        </p:spPr>
      </p:pic>
      <p:pic>
        <p:nvPicPr>
          <p:cNvPr id="46" name="Grafik 45" descr="Ein Bild, das Objekt, Ball, Schild, Baseball enthält.&#10;&#10;Automatisch generierte Beschreibung">
            <a:extLst>
              <a:ext uri="{FF2B5EF4-FFF2-40B4-BE49-F238E27FC236}">
                <a16:creationId xmlns:a16="http://schemas.microsoft.com/office/drawing/2014/main" id="{86336296-BA56-4C1E-A373-91841D27381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gray">
          <a:xfrm rot="2878683">
            <a:off x="2460274" y="5682834"/>
            <a:ext cx="553535" cy="592872"/>
          </a:xfrm>
          <a:prstGeom prst="rect">
            <a:avLst/>
          </a:prstGeom>
        </p:spPr>
      </p:pic>
      <p:pic>
        <p:nvPicPr>
          <p:cNvPr id="47" name="Grafik 46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778F8C5F-C2AC-4D0B-801A-22B4AA5FD35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gray">
          <a:xfrm rot="18917423">
            <a:off x="671753" y="5050321"/>
            <a:ext cx="484919" cy="916744"/>
          </a:xfrm>
          <a:prstGeom prst="rect">
            <a:avLst/>
          </a:prstGeom>
        </p:spPr>
      </p:pic>
      <p:pic>
        <p:nvPicPr>
          <p:cNvPr id="48" name="Grafik 47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F94A7E31-2C7F-42F5-96F2-365692E6F65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gray">
          <a:xfrm rot="3176488">
            <a:off x="2026798" y="5086475"/>
            <a:ext cx="265480" cy="501893"/>
          </a:xfrm>
          <a:prstGeom prst="rect">
            <a:avLst/>
          </a:prstGeom>
        </p:spPr>
      </p:pic>
      <p:pic>
        <p:nvPicPr>
          <p:cNvPr id="49" name="Grafik 48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B34A579C-F7E4-4925-933D-4D141FD4396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gray">
          <a:xfrm rot="19426172">
            <a:off x="2957561" y="5241925"/>
            <a:ext cx="317450" cy="60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8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schenseit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F3FA5694-1B4C-45CB-B2EF-8A71E05C62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83566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0" name="think-cell Folie" r:id="rId5" imgW="289" imgH="290" progId="TCLayout.ActiveDocument.1">
                  <p:embed/>
                </p:oleObj>
              </mc:Choice>
              <mc:Fallback>
                <p:oleObj name="think-cell Folie" r:id="rId5" imgW="289" imgH="290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F3FA5694-1B4C-45CB-B2EF-8A71E05C62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B40C882E-7C40-498D-859B-4ECF2D87EA0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32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736DB7D4-FFCB-4AA3-880C-E8294D60C016}"/>
              </a:ext>
            </a:extLst>
          </p:cNvPr>
          <p:cNvSpPr/>
          <p:nvPr userDrawn="1"/>
        </p:nvSpPr>
        <p:spPr bwMode="white">
          <a:xfrm>
            <a:off x="126383" y="126382"/>
            <a:ext cx="11939236" cy="66052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EAEF29-2880-42C9-91FC-0547F82AC0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550863" y="1510651"/>
            <a:ext cx="7958137" cy="430887"/>
          </a:xfrm>
        </p:spPr>
        <p:txBody>
          <a:bodyPr wrap="square"/>
          <a:lstStyle>
            <a:lvl1pPr marL="0" indent="0">
              <a:spcBef>
                <a:spcPts val="0"/>
              </a:spcBef>
              <a:defRPr sz="28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Kapiteltext</a:t>
            </a:r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54A5EFBF-0354-4702-B834-3FC0017D3A8D}"/>
              </a:ext>
            </a:extLst>
          </p:cNvPr>
          <p:cNvGrpSpPr/>
          <p:nvPr userDrawn="1"/>
        </p:nvGrpSpPr>
        <p:grpSpPr bwMode="grayWhite">
          <a:xfrm rot="197831">
            <a:off x="-1193959" y="4008075"/>
            <a:ext cx="4267686" cy="3545540"/>
            <a:chOff x="4530479" y="-363690"/>
            <a:chExt cx="4274957" cy="3551581"/>
          </a:xfrm>
        </p:grpSpPr>
        <p:pic>
          <p:nvPicPr>
            <p:cNvPr id="53" name="Grafik 52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0C39EF2C-B4B5-4298-9987-0D1449579A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biLevel thresh="25000"/>
            </a:blip>
            <a:stretch>
              <a:fillRect/>
            </a:stretch>
          </p:blipFill>
          <p:spPr bwMode="grayWhite">
            <a:xfrm>
              <a:off x="5237600" y="2003741"/>
              <a:ext cx="626365" cy="1184150"/>
            </a:xfrm>
            <a:prstGeom prst="rect">
              <a:avLst/>
            </a:prstGeom>
          </p:spPr>
        </p:pic>
        <p:pic>
          <p:nvPicPr>
            <p:cNvPr id="54" name="Grafik 53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1C9B8FD7-A9E5-44AB-B855-3DBB062E55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 bwMode="grayWhite">
            <a:xfrm>
              <a:off x="5778499" y="1803748"/>
              <a:ext cx="900686" cy="964694"/>
            </a:xfrm>
            <a:prstGeom prst="rect">
              <a:avLst/>
            </a:prstGeom>
          </p:spPr>
        </p:pic>
        <p:pic>
          <p:nvPicPr>
            <p:cNvPr id="55" name="Grafik 54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71588F9E-5CF2-47DE-B55C-6BBC780D6F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biLevel thresh="25000"/>
            </a:blip>
            <a:stretch>
              <a:fillRect/>
            </a:stretch>
          </p:blipFill>
          <p:spPr bwMode="grayWhite">
            <a:xfrm rot="19052274">
              <a:off x="5315119" y="1039670"/>
              <a:ext cx="482922" cy="912969"/>
            </a:xfrm>
            <a:prstGeom prst="rect">
              <a:avLst/>
            </a:prstGeom>
          </p:spPr>
        </p:pic>
        <p:pic>
          <p:nvPicPr>
            <p:cNvPr id="56" name="Grafik 55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5E53833B-D73D-4CA9-92F1-8CE3A40A0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biLevel thresh="25000"/>
            </a:blip>
            <a:stretch>
              <a:fillRect/>
            </a:stretch>
          </p:blipFill>
          <p:spPr bwMode="grayWhite">
            <a:xfrm rot="18087032">
              <a:off x="4891565" y="436973"/>
              <a:ext cx="357417" cy="675700"/>
            </a:xfrm>
            <a:prstGeom prst="rect">
              <a:avLst/>
            </a:prstGeom>
          </p:spPr>
        </p:pic>
        <p:pic>
          <p:nvPicPr>
            <p:cNvPr id="57" name="Grafik 56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9F146B86-D891-4275-A596-08CCEB4058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biLevel thresh="25000"/>
            </a:blip>
            <a:stretch>
              <a:fillRect/>
            </a:stretch>
          </p:blipFill>
          <p:spPr bwMode="grayWhite">
            <a:xfrm rot="1481701">
              <a:off x="6058858" y="108845"/>
              <a:ext cx="427737" cy="808641"/>
            </a:xfrm>
            <a:prstGeom prst="rect">
              <a:avLst/>
            </a:prstGeom>
          </p:spPr>
        </p:pic>
        <p:pic>
          <p:nvPicPr>
            <p:cNvPr id="58" name="Grafik 57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17481578-675A-4153-A0B4-45F6E5C820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biLevel thresh="25000"/>
            </a:blip>
            <a:stretch>
              <a:fillRect/>
            </a:stretch>
          </p:blipFill>
          <p:spPr bwMode="grayWhite">
            <a:xfrm rot="3826452">
              <a:off x="6566685" y="1049412"/>
              <a:ext cx="313883" cy="593399"/>
            </a:xfrm>
            <a:prstGeom prst="rect">
              <a:avLst/>
            </a:prstGeom>
          </p:spPr>
        </p:pic>
        <p:pic>
          <p:nvPicPr>
            <p:cNvPr id="59" name="Grafik 58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A1BEC2FD-4175-43CC-8163-3EA1B7A46D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biLevel thresh="25000"/>
            </a:blip>
            <a:stretch>
              <a:fillRect/>
            </a:stretch>
          </p:blipFill>
          <p:spPr bwMode="grayWhite">
            <a:xfrm rot="4727722">
              <a:off x="7501823" y="-63189"/>
              <a:ext cx="550425" cy="1040584"/>
            </a:xfrm>
            <a:prstGeom prst="rect">
              <a:avLst/>
            </a:prstGeom>
          </p:spPr>
        </p:pic>
        <p:pic>
          <p:nvPicPr>
            <p:cNvPr id="60" name="Grafik 59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DB1A6007-5E76-427C-B82C-D3BA5D5927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 bwMode="grayWhite">
            <a:xfrm rot="20641665">
              <a:off x="5875111" y="1031633"/>
              <a:ext cx="644612" cy="690422"/>
            </a:xfrm>
            <a:prstGeom prst="rect">
              <a:avLst/>
            </a:prstGeom>
          </p:spPr>
        </p:pic>
        <p:pic>
          <p:nvPicPr>
            <p:cNvPr id="61" name="Grafik 60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FC81D25D-1945-4624-AAA8-2E653AA61B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 bwMode="grayWhite">
            <a:xfrm rot="2878683">
              <a:off x="7096983" y="648815"/>
              <a:ext cx="553535" cy="592872"/>
            </a:xfrm>
            <a:prstGeom prst="rect">
              <a:avLst/>
            </a:prstGeom>
          </p:spPr>
        </p:pic>
        <p:pic>
          <p:nvPicPr>
            <p:cNvPr id="62" name="Grafik 61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A3B6032E-C736-43E2-9A08-7034ED4B35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 bwMode="grayWhite">
            <a:xfrm rot="4639445">
              <a:off x="8232232" y="-211947"/>
              <a:ext cx="553535" cy="592872"/>
            </a:xfrm>
            <a:prstGeom prst="rect">
              <a:avLst/>
            </a:prstGeom>
          </p:spPr>
        </p:pic>
        <p:pic>
          <p:nvPicPr>
            <p:cNvPr id="63" name="Grafik 62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E83F18F9-6D73-404A-B312-48E0D10DCE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 bwMode="grayWhite">
            <a:xfrm rot="20110060">
              <a:off x="7281900" y="-353689"/>
              <a:ext cx="553535" cy="592872"/>
            </a:xfrm>
            <a:prstGeom prst="rect">
              <a:avLst/>
            </a:prstGeom>
          </p:spPr>
        </p:pic>
        <p:pic>
          <p:nvPicPr>
            <p:cNvPr id="64" name="Grafik 63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3A7D3085-A248-4639-BD7F-CD477EC681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 bwMode="grayWhite">
            <a:xfrm rot="3451917" flipH="1">
              <a:off x="5632729" y="-383358"/>
              <a:ext cx="553535" cy="592872"/>
            </a:xfrm>
            <a:prstGeom prst="rect">
              <a:avLst/>
            </a:prstGeom>
          </p:spPr>
        </p:pic>
        <p:pic>
          <p:nvPicPr>
            <p:cNvPr id="65" name="Grafik 64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5A4F67A2-1F80-4F12-B8EB-B3AF45D695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 bwMode="grayWhite">
            <a:xfrm rot="17538370">
              <a:off x="4890417" y="-381785"/>
              <a:ext cx="553535" cy="592872"/>
            </a:xfrm>
            <a:prstGeom prst="rect">
              <a:avLst/>
            </a:prstGeom>
          </p:spPr>
        </p:pic>
        <p:pic>
          <p:nvPicPr>
            <p:cNvPr id="66" name="Grafik 65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7C91B155-2CFF-4766-9A29-9AAD0EF873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 bwMode="grayWhite">
            <a:xfrm rot="14019203">
              <a:off x="4541419" y="80197"/>
              <a:ext cx="307905" cy="329786"/>
            </a:xfrm>
            <a:prstGeom prst="rect">
              <a:avLst/>
            </a:prstGeom>
          </p:spPr>
        </p:pic>
        <p:pic>
          <p:nvPicPr>
            <p:cNvPr id="67" name="Grafik 66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370234E3-A38D-41A5-A6C8-FF04B1B65D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 bwMode="grayWhite">
            <a:xfrm>
              <a:off x="6459321" y="0"/>
              <a:ext cx="760485" cy="814530"/>
            </a:xfrm>
            <a:prstGeom prst="rect">
              <a:avLst/>
            </a:prstGeom>
          </p:spPr>
        </p:pic>
        <p:pic>
          <p:nvPicPr>
            <p:cNvPr id="68" name="Grafik 67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09BFA5AE-B220-4D69-B506-103F9EFE6A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 bwMode="grayWhite">
            <a:xfrm rot="16576415">
              <a:off x="5275653" y="384699"/>
              <a:ext cx="712693" cy="763341"/>
            </a:xfrm>
            <a:prstGeom prst="rect">
              <a:avLst/>
            </a:prstGeom>
          </p:spPr>
        </p:pic>
      </p:grp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B34B000-249B-4AD9-9359-B37E57A522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566119" y="1116951"/>
            <a:ext cx="458459" cy="218586"/>
          </a:xfr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50313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seite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F3FA5694-1B4C-45CB-B2EF-8A71E05C62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92536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7" name="think-cell Folie" r:id="rId5" imgW="289" imgH="290" progId="TCLayout.ActiveDocument.1">
                  <p:embed/>
                </p:oleObj>
              </mc:Choice>
              <mc:Fallback>
                <p:oleObj name="think-cell Folie" r:id="rId5" imgW="289" imgH="290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F3FA5694-1B4C-45CB-B2EF-8A71E05C62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B40C882E-7C40-498D-859B-4ECF2D87EA0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32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CD5D9C9-AA78-4C24-B476-383E840305CF}"/>
              </a:ext>
            </a:extLst>
          </p:cNvPr>
          <p:cNvSpPr/>
          <p:nvPr userDrawn="1"/>
        </p:nvSpPr>
        <p:spPr bwMode="white">
          <a:xfrm>
            <a:off x="126383" y="126382"/>
            <a:ext cx="11939236" cy="66052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EAEF29-2880-42C9-91FC-0547F82AC0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550863" y="1510651"/>
            <a:ext cx="7958137" cy="430887"/>
          </a:xfrm>
        </p:spPr>
        <p:txBody>
          <a:bodyPr wrap="square"/>
          <a:lstStyle>
            <a:lvl1pPr marL="0" indent="0">
              <a:spcBef>
                <a:spcPts val="0"/>
              </a:spcBef>
              <a:defRPr sz="28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Kapiteltext</a:t>
            </a:r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54A5EFBF-0354-4702-B834-3FC0017D3A8D}"/>
              </a:ext>
            </a:extLst>
          </p:cNvPr>
          <p:cNvGrpSpPr/>
          <p:nvPr userDrawn="1"/>
        </p:nvGrpSpPr>
        <p:grpSpPr>
          <a:xfrm rot="2159476">
            <a:off x="8014087" y="4234237"/>
            <a:ext cx="5450676" cy="4528354"/>
            <a:chOff x="4530479" y="-363690"/>
            <a:chExt cx="4274957" cy="3551581"/>
          </a:xfrm>
        </p:grpSpPr>
        <p:pic>
          <p:nvPicPr>
            <p:cNvPr id="53" name="Grafik 52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0C39EF2C-B4B5-4298-9987-0D1449579A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biLevel thresh="25000"/>
            </a:blip>
            <a:stretch>
              <a:fillRect/>
            </a:stretch>
          </p:blipFill>
          <p:spPr>
            <a:xfrm>
              <a:off x="5237600" y="2003741"/>
              <a:ext cx="626365" cy="1184150"/>
            </a:xfrm>
            <a:prstGeom prst="rect">
              <a:avLst/>
            </a:prstGeom>
          </p:spPr>
        </p:pic>
        <p:pic>
          <p:nvPicPr>
            <p:cNvPr id="54" name="Grafik 53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1C9B8FD7-A9E5-44AB-B855-3DBB062E55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>
            <a:xfrm>
              <a:off x="5778499" y="1803748"/>
              <a:ext cx="900686" cy="964694"/>
            </a:xfrm>
            <a:prstGeom prst="rect">
              <a:avLst/>
            </a:prstGeom>
          </p:spPr>
        </p:pic>
        <p:pic>
          <p:nvPicPr>
            <p:cNvPr id="55" name="Grafik 54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71588F9E-5CF2-47DE-B55C-6BBC780D6F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biLevel thresh="25000"/>
            </a:blip>
            <a:stretch>
              <a:fillRect/>
            </a:stretch>
          </p:blipFill>
          <p:spPr>
            <a:xfrm rot="19052274">
              <a:off x="5315119" y="1039670"/>
              <a:ext cx="482922" cy="912969"/>
            </a:xfrm>
            <a:prstGeom prst="rect">
              <a:avLst/>
            </a:prstGeom>
          </p:spPr>
        </p:pic>
        <p:pic>
          <p:nvPicPr>
            <p:cNvPr id="56" name="Grafik 55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5E53833B-D73D-4CA9-92F1-8CE3A40A0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biLevel thresh="25000"/>
            </a:blip>
            <a:stretch>
              <a:fillRect/>
            </a:stretch>
          </p:blipFill>
          <p:spPr>
            <a:xfrm rot="18087032">
              <a:off x="4891565" y="436973"/>
              <a:ext cx="357417" cy="675700"/>
            </a:xfrm>
            <a:prstGeom prst="rect">
              <a:avLst/>
            </a:prstGeom>
          </p:spPr>
        </p:pic>
        <p:pic>
          <p:nvPicPr>
            <p:cNvPr id="57" name="Grafik 56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9F146B86-D891-4275-A596-08CCEB4058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biLevel thresh="25000"/>
            </a:blip>
            <a:stretch>
              <a:fillRect/>
            </a:stretch>
          </p:blipFill>
          <p:spPr>
            <a:xfrm rot="1481701">
              <a:off x="6058858" y="108845"/>
              <a:ext cx="427737" cy="808641"/>
            </a:xfrm>
            <a:prstGeom prst="rect">
              <a:avLst/>
            </a:prstGeom>
          </p:spPr>
        </p:pic>
        <p:pic>
          <p:nvPicPr>
            <p:cNvPr id="58" name="Grafik 57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17481578-675A-4153-A0B4-45F6E5C820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biLevel thresh="25000"/>
            </a:blip>
            <a:stretch>
              <a:fillRect/>
            </a:stretch>
          </p:blipFill>
          <p:spPr>
            <a:xfrm rot="3826452">
              <a:off x="6566685" y="1049412"/>
              <a:ext cx="313883" cy="593399"/>
            </a:xfrm>
            <a:prstGeom prst="rect">
              <a:avLst/>
            </a:prstGeom>
          </p:spPr>
        </p:pic>
        <p:pic>
          <p:nvPicPr>
            <p:cNvPr id="59" name="Grafik 58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A1BEC2FD-4175-43CC-8163-3EA1B7A46D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biLevel thresh="25000"/>
            </a:blip>
            <a:stretch>
              <a:fillRect/>
            </a:stretch>
          </p:blipFill>
          <p:spPr>
            <a:xfrm rot="4727722">
              <a:off x="7501823" y="-63189"/>
              <a:ext cx="550425" cy="1040584"/>
            </a:xfrm>
            <a:prstGeom prst="rect">
              <a:avLst/>
            </a:prstGeom>
          </p:spPr>
        </p:pic>
        <p:pic>
          <p:nvPicPr>
            <p:cNvPr id="60" name="Grafik 59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DB1A6007-5E76-427C-B82C-D3BA5D5927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>
            <a:xfrm rot="20641665">
              <a:off x="5875111" y="1031633"/>
              <a:ext cx="644612" cy="690422"/>
            </a:xfrm>
            <a:prstGeom prst="rect">
              <a:avLst/>
            </a:prstGeom>
          </p:spPr>
        </p:pic>
        <p:pic>
          <p:nvPicPr>
            <p:cNvPr id="61" name="Grafik 60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FC81D25D-1945-4624-AAA8-2E653AA61B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>
            <a:xfrm rot="2878683">
              <a:off x="7096983" y="648815"/>
              <a:ext cx="553535" cy="592872"/>
            </a:xfrm>
            <a:prstGeom prst="rect">
              <a:avLst/>
            </a:prstGeom>
          </p:spPr>
        </p:pic>
        <p:pic>
          <p:nvPicPr>
            <p:cNvPr id="62" name="Grafik 61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A3B6032E-C736-43E2-9A08-7034ED4B35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>
            <a:xfrm rot="4639445">
              <a:off x="8232232" y="-211947"/>
              <a:ext cx="553535" cy="592872"/>
            </a:xfrm>
            <a:prstGeom prst="rect">
              <a:avLst/>
            </a:prstGeom>
          </p:spPr>
        </p:pic>
        <p:pic>
          <p:nvPicPr>
            <p:cNvPr id="63" name="Grafik 62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E83F18F9-6D73-404A-B312-48E0D10DCE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>
            <a:xfrm rot="20110060">
              <a:off x="7281900" y="-353689"/>
              <a:ext cx="553535" cy="592872"/>
            </a:xfrm>
            <a:prstGeom prst="rect">
              <a:avLst/>
            </a:prstGeom>
          </p:spPr>
        </p:pic>
        <p:pic>
          <p:nvPicPr>
            <p:cNvPr id="64" name="Grafik 63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3A7D3085-A248-4639-BD7F-CD477EC681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>
            <a:xfrm rot="3451917" flipH="1">
              <a:off x="5632729" y="-383358"/>
              <a:ext cx="553535" cy="592872"/>
            </a:xfrm>
            <a:prstGeom prst="rect">
              <a:avLst/>
            </a:prstGeom>
          </p:spPr>
        </p:pic>
        <p:pic>
          <p:nvPicPr>
            <p:cNvPr id="65" name="Grafik 64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5A4F67A2-1F80-4F12-B8EB-B3AF45D695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>
            <a:xfrm rot="17538370">
              <a:off x="4890417" y="-381785"/>
              <a:ext cx="553535" cy="592872"/>
            </a:xfrm>
            <a:prstGeom prst="rect">
              <a:avLst/>
            </a:prstGeom>
          </p:spPr>
        </p:pic>
        <p:pic>
          <p:nvPicPr>
            <p:cNvPr id="66" name="Grafik 65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7C91B155-2CFF-4766-9A29-9AAD0EF873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>
            <a:xfrm rot="14019203">
              <a:off x="4541419" y="80197"/>
              <a:ext cx="307905" cy="329786"/>
            </a:xfrm>
            <a:prstGeom prst="rect">
              <a:avLst/>
            </a:prstGeom>
          </p:spPr>
        </p:pic>
        <p:pic>
          <p:nvPicPr>
            <p:cNvPr id="67" name="Grafik 66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370234E3-A38D-41A5-A6C8-FF04B1B65D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>
            <a:xfrm>
              <a:off x="6459321" y="0"/>
              <a:ext cx="760485" cy="814530"/>
            </a:xfrm>
            <a:prstGeom prst="rect">
              <a:avLst/>
            </a:prstGeom>
          </p:spPr>
        </p:pic>
        <p:pic>
          <p:nvPicPr>
            <p:cNvPr id="68" name="Grafik 67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09BFA5AE-B220-4D69-B506-103F9EFE6A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>
            <a:xfrm rot="16576415">
              <a:off x="5275653" y="384699"/>
              <a:ext cx="712693" cy="763341"/>
            </a:xfrm>
            <a:prstGeom prst="rect">
              <a:avLst/>
            </a:prstGeom>
          </p:spPr>
        </p:pic>
      </p:grp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B34B000-249B-4AD9-9359-B37E57A522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566119" y="1116951"/>
            <a:ext cx="458459" cy="218586"/>
          </a:xfrm>
        </p:spPr>
        <p:txBody>
          <a:bodyPr vert="horz" wrap="none" lIns="0" tIns="0" rIns="0" bIns="0" rtlCol="0">
            <a:spAutoFit/>
          </a:bodyPr>
          <a:lstStyle>
            <a:lvl1pPr marL="0" indent="0">
              <a:spcBef>
                <a:spcPts val="0"/>
              </a:spcBef>
              <a:buNone/>
              <a:defRPr lang="de-DE" sz="1400" b="1" cap="all" baseline="0" dirty="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marL="270000" lvl="0" indent="-270000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44826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seit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F3FA5694-1B4C-45CB-B2EF-8A71E05C62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16673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0" name="think-cell Folie" r:id="rId5" imgW="289" imgH="290" progId="TCLayout.ActiveDocument.1">
                  <p:embed/>
                </p:oleObj>
              </mc:Choice>
              <mc:Fallback>
                <p:oleObj name="think-cell Folie" r:id="rId5" imgW="289" imgH="290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F3FA5694-1B4C-45CB-B2EF-8A71E05C62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B40C882E-7C40-498D-859B-4ECF2D87EA0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32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FC0F8317-7F83-4193-B920-9676537F8DD7}"/>
              </a:ext>
            </a:extLst>
          </p:cNvPr>
          <p:cNvSpPr/>
          <p:nvPr userDrawn="1"/>
        </p:nvSpPr>
        <p:spPr bwMode="white">
          <a:xfrm>
            <a:off x="126383" y="126382"/>
            <a:ext cx="11939236" cy="66052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EAEF29-2880-42C9-91FC-0547F82AC0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550863" y="1510651"/>
            <a:ext cx="7958137" cy="430887"/>
          </a:xfrm>
        </p:spPr>
        <p:txBody>
          <a:bodyPr wrap="square"/>
          <a:lstStyle>
            <a:lvl1pPr marL="0" indent="0">
              <a:spcBef>
                <a:spcPts val="0"/>
              </a:spcBef>
              <a:defRPr sz="28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Kapiteltext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B34B000-249B-4AD9-9359-B37E57A522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566119" y="1116951"/>
            <a:ext cx="458459" cy="218586"/>
          </a:xfrm>
        </p:spPr>
        <p:txBody>
          <a:bodyPr vert="horz" wrap="none" lIns="0" tIns="0" rIns="0" bIns="0" rtlCol="0">
            <a:spAutoFit/>
          </a:bodyPr>
          <a:lstStyle>
            <a:lvl1pPr marL="0" indent="0">
              <a:spcBef>
                <a:spcPts val="0"/>
              </a:spcBef>
              <a:buNone/>
              <a:defRPr lang="de-DE" sz="1400" b="1" cap="all" baseline="0" dirty="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marL="270000" lvl="0" indent="-270000"/>
            <a:r>
              <a:rPr lang="de-DE" dirty="0"/>
              <a:t>TEXT</a:t>
            </a:r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AE4A801E-2451-4154-85DE-2FFB7DCC8FF6}"/>
              </a:ext>
            </a:extLst>
          </p:cNvPr>
          <p:cNvGrpSpPr/>
          <p:nvPr userDrawn="1"/>
        </p:nvGrpSpPr>
        <p:grpSpPr>
          <a:xfrm rot="15262443" flipV="1">
            <a:off x="7390256" y="-572038"/>
            <a:ext cx="5450676" cy="4528354"/>
            <a:chOff x="4530479" y="-363690"/>
            <a:chExt cx="4274957" cy="3551581"/>
          </a:xfrm>
        </p:grpSpPr>
        <p:pic>
          <p:nvPicPr>
            <p:cNvPr id="43" name="Grafik 42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17E2C86F-0811-4BCB-A706-ADE1704E52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biLevel thresh="25000"/>
            </a:blip>
            <a:stretch>
              <a:fillRect/>
            </a:stretch>
          </p:blipFill>
          <p:spPr>
            <a:xfrm>
              <a:off x="5237600" y="2003741"/>
              <a:ext cx="626365" cy="1184150"/>
            </a:xfrm>
            <a:prstGeom prst="rect">
              <a:avLst/>
            </a:prstGeom>
          </p:spPr>
        </p:pic>
        <p:pic>
          <p:nvPicPr>
            <p:cNvPr id="44" name="Grafik 43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B78F9726-16E4-4687-8D47-20F6968C1F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>
            <a:xfrm>
              <a:off x="5778499" y="1803748"/>
              <a:ext cx="900686" cy="964694"/>
            </a:xfrm>
            <a:prstGeom prst="rect">
              <a:avLst/>
            </a:prstGeom>
          </p:spPr>
        </p:pic>
        <p:pic>
          <p:nvPicPr>
            <p:cNvPr id="45" name="Grafik 44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BF876D79-DD09-432A-9E3A-678819F288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biLevel thresh="25000"/>
            </a:blip>
            <a:stretch>
              <a:fillRect/>
            </a:stretch>
          </p:blipFill>
          <p:spPr>
            <a:xfrm rot="19052274">
              <a:off x="5315119" y="1039670"/>
              <a:ext cx="482922" cy="912969"/>
            </a:xfrm>
            <a:prstGeom prst="rect">
              <a:avLst/>
            </a:prstGeom>
          </p:spPr>
        </p:pic>
        <p:pic>
          <p:nvPicPr>
            <p:cNvPr id="46" name="Grafik 45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008EAC34-27B6-4B27-87C2-BDB61768DC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biLevel thresh="25000"/>
            </a:blip>
            <a:stretch>
              <a:fillRect/>
            </a:stretch>
          </p:blipFill>
          <p:spPr>
            <a:xfrm rot="18087032">
              <a:off x="4891565" y="436973"/>
              <a:ext cx="357417" cy="675700"/>
            </a:xfrm>
            <a:prstGeom prst="rect">
              <a:avLst/>
            </a:prstGeom>
          </p:spPr>
        </p:pic>
        <p:pic>
          <p:nvPicPr>
            <p:cNvPr id="47" name="Grafik 46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4696FB51-3519-43EA-94DF-10EB4C4303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biLevel thresh="25000"/>
            </a:blip>
            <a:stretch>
              <a:fillRect/>
            </a:stretch>
          </p:blipFill>
          <p:spPr>
            <a:xfrm rot="1481701">
              <a:off x="6058858" y="108845"/>
              <a:ext cx="427737" cy="808641"/>
            </a:xfrm>
            <a:prstGeom prst="rect">
              <a:avLst/>
            </a:prstGeom>
          </p:spPr>
        </p:pic>
        <p:pic>
          <p:nvPicPr>
            <p:cNvPr id="48" name="Grafik 47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9BD6F0BA-1263-41CE-91FC-15FC0786DC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biLevel thresh="25000"/>
            </a:blip>
            <a:stretch>
              <a:fillRect/>
            </a:stretch>
          </p:blipFill>
          <p:spPr>
            <a:xfrm rot="3826452">
              <a:off x="6566685" y="1049412"/>
              <a:ext cx="313883" cy="593399"/>
            </a:xfrm>
            <a:prstGeom prst="rect">
              <a:avLst/>
            </a:prstGeom>
          </p:spPr>
        </p:pic>
        <p:pic>
          <p:nvPicPr>
            <p:cNvPr id="49" name="Grafik 48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D477F435-8FC8-4E4C-BE9C-81254E6A1C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biLevel thresh="25000"/>
            </a:blip>
            <a:stretch>
              <a:fillRect/>
            </a:stretch>
          </p:blipFill>
          <p:spPr>
            <a:xfrm rot="4727722">
              <a:off x="7501823" y="-63189"/>
              <a:ext cx="550425" cy="1040584"/>
            </a:xfrm>
            <a:prstGeom prst="rect">
              <a:avLst/>
            </a:prstGeom>
          </p:spPr>
        </p:pic>
        <p:pic>
          <p:nvPicPr>
            <p:cNvPr id="50" name="Grafik 49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132BB67B-6504-4FAF-88E3-05E52B3597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>
            <a:xfrm rot="20641665">
              <a:off x="5875111" y="1031633"/>
              <a:ext cx="644612" cy="690422"/>
            </a:xfrm>
            <a:prstGeom prst="rect">
              <a:avLst/>
            </a:prstGeom>
          </p:spPr>
        </p:pic>
        <p:pic>
          <p:nvPicPr>
            <p:cNvPr id="51" name="Grafik 50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4E4C5128-137B-4EB9-A152-8BB70549DC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>
            <a:xfrm rot="2878683">
              <a:off x="7096983" y="648815"/>
              <a:ext cx="553535" cy="592872"/>
            </a:xfrm>
            <a:prstGeom prst="rect">
              <a:avLst/>
            </a:prstGeom>
          </p:spPr>
        </p:pic>
        <p:pic>
          <p:nvPicPr>
            <p:cNvPr id="69" name="Grafik 68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4AE4F070-0D83-43B0-ADFA-3E7157716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>
            <a:xfrm rot="4639445">
              <a:off x="8232232" y="-211947"/>
              <a:ext cx="553535" cy="592872"/>
            </a:xfrm>
            <a:prstGeom prst="rect">
              <a:avLst/>
            </a:prstGeom>
          </p:spPr>
        </p:pic>
        <p:pic>
          <p:nvPicPr>
            <p:cNvPr id="70" name="Grafik 69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DB1DA0DC-ADD6-48DE-A5E3-67EE24B68B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>
            <a:xfrm rot="20110060">
              <a:off x="7281900" y="-353689"/>
              <a:ext cx="553535" cy="592872"/>
            </a:xfrm>
            <a:prstGeom prst="rect">
              <a:avLst/>
            </a:prstGeom>
          </p:spPr>
        </p:pic>
        <p:pic>
          <p:nvPicPr>
            <p:cNvPr id="71" name="Grafik 70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6BADF3DE-01BE-46F0-BC9C-F8338D9060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>
            <a:xfrm rot="3451917" flipH="1">
              <a:off x="5632729" y="-383358"/>
              <a:ext cx="553535" cy="592872"/>
            </a:xfrm>
            <a:prstGeom prst="rect">
              <a:avLst/>
            </a:prstGeom>
          </p:spPr>
        </p:pic>
        <p:pic>
          <p:nvPicPr>
            <p:cNvPr id="72" name="Grafik 71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E7C9810D-0393-4BA9-8549-FC05E261FD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>
            <a:xfrm rot="17538370">
              <a:off x="4890417" y="-381785"/>
              <a:ext cx="553535" cy="592872"/>
            </a:xfrm>
            <a:prstGeom prst="rect">
              <a:avLst/>
            </a:prstGeom>
          </p:spPr>
        </p:pic>
        <p:pic>
          <p:nvPicPr>
            <p:cNvPr id="73" name="Grafik 72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D443057D-8792-4D47-9077-1FE74D85CA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>
            <a:xfrm rot="14019203">
              <a:off x="4541419" y="80197"/>
              <a:ext cx="307905" cy="329786"/>
            </a:xfrm>
            <a:prstGeom prst="rect">
              <a:avLst/>
            </a:prstGeom>
          </p:spPr>
        </p:pic>
        <p:pic>
          <p:nvPicPr>
            <p:cNvPr id="74" name="Grafik 73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49CC1A53-460B-4894-950D-33CECCAEF0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>
            <a:xfrm>
              <a:off x="6459321" y="0"/>
              <a:ext cx="760485" cy="814530"/>
            </a:xfrm>
            <a:prstGeom prst="rect">
              <a:avLst/>
            </a:prstGeom>
          </p:spPr>
        </p:pic>
        <p:pic>
          <p:nvPicPr>
            <p:cNvPr id="75" name="Grafik 74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80724C48-688E-49AE-8037-EB222F97FE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biLevel thresh="25000"/>
            </a:blip>
            <a:stretch>
              <a:fillRect/>
            </a:stretch>
          </p:blipFill>
          <p:spPr>
            <a:xfrm rot="16576415">
              <a:off x="5275653" y="384699"/>
              <a:ext cx="712693" cy="763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587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seite belie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F3FA5694-1B4C-45CB-B2EF-8A71E05C62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70139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6" name="think-cell Folie" r:id="rId5" imgW="289" imgH="290" progId="TCLayout.ActiveDocument.1">
                  <p:embed/>
                </p:oleObj>
              </mc:Choice>
              <mc:Fallback>
                <p:oleObj name="think-cell Folie" r:id="rId5" imgW="289" imgH="290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F3FA5694-1B4C-45CB-B2EF-8A71E05C62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B40C882E-7C40-498D-859B-4ECF2D87EA0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32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224E244-F0CC-4483-A7B9-7D9ABF5861A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7000" y="127000"/>
            <a:ext cx="11938000" cy="660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EAEF29-2880-42C9-91FC-0547F82AC0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550863" y="1510651"/>
            <a:ext cx="7958137" cy="430887"/>
          </a:xfrm>
        </p:spPr>
        <p:txBody>
          <a:bodyPr wrap="square"/>
          <a:lstStyle>
            <a:lvl1pPr marL="0" indent="0">
              <a:spcBef>
                <a:spcPts val="0"/>
              </a:spcBef>
              <a:defRPr sz="28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Kapiteltext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B34B000-249B-4AD9-9359-B37E57A522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566119" y="1116951"/>
            <a:ext cx="458459" cy="218586"/>
          </a:xfrm>
        </p:spPr>
        <p:txBody>
          <a:bodyPr vert="horz" wrap="none" lIns="0" tIns="0" rIns="0" bIns="0" rtlCol="0">
            <a:spAutoFit/>
          </a:bodyPr>
          <a:lstStyle>
            <a:lvl1pPr marL="0" indent="0">
              <a:spcBef>
                <a:spcPts val="0"/>
              </a:spcBef>
              <a:buNone/>
              <a:defRPr lang="de-DE" sz="1400" b="1" cap="all" baseline="0" dirty="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marL="270000" lvl="0" indent="-270000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22548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" Target="../slides/slide2.xml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>
            <a:extLst>
              <a:ext uri="{FF2B5EF4-FFF2-40B4-BE49-F238E27FC236}">
                <a16:creationId xmlns:a16="http://schemas.microsoft.com/office/drawing/2014/main" id="{6CF2A001-87C9-4E37-BA70-5DC75C8FA1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5951164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think-cell Folie" r:id="rId24" imgW="289" imgH="290" progId="TCLayout.ActiveDocument.1">
                  <p:embed/>
                </p:oleObj>
              </mc:Choice>
              <mc:Fallback>
                <p:oleObj name="think-cell Folie" r:id="rId24" imgW="289" imgH="29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>
            <a:extLst>
              <a:ext uri="{FF2B5EF4-FFF2-40B4-BE49-F238E27FC236}">
                <a16:creationId xmlns:a16="http://schemas.microsoft.com/office/drawing/2014/main" id="{A4EB1D57-3839-427E-B9A7-96F1F9806753}"/>
              </a:ext>
            </a:extLst>
          </p:cNvPr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E67A73-936A-46ED-A5EB-03843D6CB3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8902066" y="6533880"/>
            <a:ext cx="2273058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Titel der Präsentation - über Einfügen in Kopf- und Fußzeile eintragen  |  www.ecogood.org  |</a:t>
            </a:r>
            <a:endParaRPr lang="de-DE" dirty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94FCB01-7377-4F58-99CE-3E153DDCA8F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50863" y="463698"/>
            <a:ext cx="7958137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09200E-0F70-4DF9-A238-96674C1BACAE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550863" y="1520824"/>
            <a:ext cx="7958137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049208-D8FB-43E6-BD76-3AF4C8CC7D9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550863" y="6533880"/>
            <a:ext cx="57708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25.08.2020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F63F0D-AB09-461D-8024-2C8D035D8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258467" y="6533880"/>
            <a:ext cx="338138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16A9DCB5-B3F8-4C5F-8A04-2839B3CDE4F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 descr="Ein Bild, das Objekt, Uhr enthält.&#10;&#10;Automatisch generierte Beschreibung">
            <a:hlinkClick r:id="rId26" action="ppaction://hlinksldjump"/>
            <a:extLst>
              <a:ext uri="{FF2B5EF4-FFF2-40B4-BE49-F238E27FC236}">
                <a16:creationId xmlns:a16="http://schemas.microsoft.com/office/drawing/2014/main" id="{0A1FD07C-28F4-4011-82F2-29DAECF91591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 bwMode="gray">
          <a:xfrm>
            <a:off x="11596688" y="6322167"/>
            <a:ext cx="449345" cy="46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4" r:id="rId3"/>
    <p:sldLayoutId id="2147483669" r:id="rId4"/>
    <p:sldLayoutId id="2147483658" r:id="rId5"/>
    <p:sldLayoutId id="2147483666" r:id="rId6"/>
    <p:sldLayoutId id="2147483667" r:id="rId7"/>
    <p:sldLayoutId id="2147483668" r:id="rId8"/>
    <p:sldLayoutId id="2147483671" r:id="rId9"/>
    <p:sldLayoutId id="2147483657" r:id="rId10"/>
    <p:sldLayoutId id="2147483650" r:id="rId11"/>
    <p:sldLayoutId id="2147483661" r:id="rId12"/>
    <p:sldLayoutId id="2147483660" r:id="rId13"/>
    <p:sldLayoutId id="2147483670" r:id="rId14"/>
    <p:sldLayoutId id="2147483659" r:id="rId15"/>
    <p:sldLayoutId id="2147483663" r:id="rId16"/>
    <p:sldLayoutId id="2147483662" r:id="rId17"/>
    <p:sldLayoutId id="2147483664" r:id="rId18"/>
    <p:sldLayoutId id="2147483665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79500" indent="-2700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A4A3A4"/>
          </p15:clr>
        </p15:guide>
        <p15:guide id="2" orient="horz" pos="958" userDrawn="1">
          <p15:clr>
            <a:srgbClr val="A4A3A4"/>
          </p15:clr>
        </p15:guide>
        <p15:guide id="3" orient="horz" pos="3952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pos="5360" userDrawn="1">
          <p15:clr>
            <a:srgbClr val="A4A3A4"/>
          </p15:clr>
        </p15:guide>
        <p15:guide id="6" pos="5541" userDrawn="1">
          <p15:clr>
            <a:srgbClr val="A4A3A4"/>
          </p15:clr>
        </p15:guide>
        <p15:guide id="7" pos="3749" userDrawn="1">
          <p15:clr>
            <a:srgbClr val="A4A3A4"/>
          </p15:clr>
        </p15:guide>
        <p15:guide id="8" pos="3931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1.emf"/><Relationship Id="rId2" Type="http://schemas.openxmlformats.org/officeDocument/2006/relationships/tags" Target="../tags/tag4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tags" Target="../tags/tag59.xml"/><Relationship Id="rId7" Type="http://schemas.openxmlformats.org/officeDocument/2006/relationships/image" Target="../media/image16.png"/><Relationship Id="rId12" Type="http://schemas.openxmlformats.org/officeDocument/2006/relationships/image" Target="../media/image22.png"/><Relationship Id="rId2" Type="http://schemas.openxmlformats.org/officeDocument/2006/relationships/tags" Target="../tags/tag58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11" Type="http://schemas.openxmlformats.org/officeDocument/2006/relationships/image" Target="../media/image21.png"/><Relationship Id="rId5" Type="http://schemas.openxmlformats.org/officeDocument/2006/relationships/oleObject" Target="../embeddings/oleObject28.bin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tags" Target="../tags/tag61.xml"/><Relationship Id="rId7" Type="http://schemas.openxmlformats.org/officeDocument/2006/relationships/image" Target="../media/image16.png"/><Relationship Id="rId12" Type="http://schemas.openxmlformats.org/officeDocument/2006/relationships/image" Target="../media/image22.png"/><Relationship Id="rId2" Type="http://schemas.openxmlformats.org/officeDocument/2006/relationships/tags" Target="../tags/tag60.xml"/><Relationship Id="rId16" Type="http://schemas.openxmlformats.org/officeDocument/2006/relationships/image" Target="../media/image26.png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11" Type="http://schemas.openxmlformats.org/officeDocument/2006/relationships/image" Target="../media/image21.png"/><Relationship Id="rId5" Type="http://schemas.openxmlformats.org/officeDocument/2006/relationships/oleObject" Target="../embeddings/oleObject28.bin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tags" Target="../tags/tag63.xml"/><Relationship Id="rId7" Type="http://schemas.openxmlformats.org/officeDocument/2006/relationships/image" Target="../media/image27.png"/><Relationship Id="rId2" Type="http://schemas.openxmlformats.org/officeDocument/2006/relationships/tags" Target="../tags/tag6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65.xml"/><Relationship Id="rId7" Type="http://schemas.openxmlformats.org/officeDocument/2006/relationships/image" Target="../media/image1.emf"/><Relationship Id="rId2" Type="http://schemas.openxmlformats.org/officeDocument/2006/relationships/tags" Target="../tags/tag64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30.bin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6.xml"/><Relationship Id="rId9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67.xml"/><Relationship Id="rId7" Type="http://schemas.openxmlformats.org/officeDocument/2006/relationships/image" Target="../media/image1.emf"/><Relationship Id="rId12" Type="http://schemas.openxmlformats.org/officeDocument/2006/relationships/image" Target="../media/image11.png"/><Relationship Id="rId2" Type="http://schemas.openxmlformats.org/officeDocument/2006/relationships/tags" Target="../tags/tag66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30.bin"/><Relationship Id="rId11" Type="http://schemas.openxmlformats.org/officeDocument/2006/relationships/slide" Target="slide2.xml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30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69.xml"/><Relationship Id="rId7" Type="http://schemas.openxmlformats.org/officeDocument/2006/relationships/slide" Target="slide2.xml"/><Relationship Id="rId2" Type="http://schemas.openxmlformats.org/officeDocument/2006/relationships/tags" Target="../tags/tag68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.bin"/><Relationship Id="rId4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1.png"/><Relationship Id="rId3" Type="http://schemas.openxmlformats.org/officeDocument/2006/relationships/tags" Target="../tags/tag71.xml"/><Relationship Id="rId7" Type="http://schemas.openxmlformats.org/officeDocument/2006/relationships/image" Target="../media/image31.jpg"/><Relationship Id="rId12" Type="http://schemas.openxmlformats.org/officeDocument/2006/relationships/slide" Target="slide2.xml"/><Relationship Id="rId2" Type="http://schemas.openxmlformats.org/officeDocument/2006/relationships/tags" Target="../tags/tag70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.emf"/><Relationship Id="rId11" Type="http://schemas.microsoft.com/office/2007/relationships/hdphoto" Target="../media/hdphoto2.wdp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33.png"/><Relationship Id="rId4" Type="http://schemas.openxmlformats.org/officeDocument/2006/relationships/slideLayout" Target="../slideLayouts/slideLayout14.xml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3.bin"/><Relationship Id="rId4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svg"/><Relationship Id="rId18" Type="http://schemas.openxmlformats.org/officeDocument/2006/relationships/slide" Target="slide12.xml"/><Relationship Id="rId3" Type="http://schemas.openxmlformats.org/officeDocument/2006/relationships/tags" Target="../tags/tag45.xml"/><Relationship Id="rId7" Type="http://schemas.openxmlformats.org/officeDocument/2006/relationships/image" Target="../media/image1.emf"/><Relationship Id="rId12" Type="http://schemas.openxmlformats.org/officeDocument/2006/relationships/image" Target="../media/image9.png"/><Relationship Id="rId17" Type="http://schemas.openxmlformats.org/officeDocument/2006/relationships/slide" Target="slide15.xml"/><Relationship Id="rId2" Type="http://schemas.openxmlformats.org/officeDocument/2006/relationships/tags" Target="../tags/tag44.xml"/><Relationship Id="rId16" Type="http://schemas.openxmlformats.org/officeDocument/2006/relationships/slide" Target="slide9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8.png"/><Relationship Id="rId5" Type="http://schemas.openxmlformats.org/officeDocument/2006/relationships/image" Target="../media/image6.jpg"/><Relationship Id="rId15" Type="http://schemas.openxmlformats.org/officeDocument/2006/relationships/slide" Target="slide5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Relationship Id="rId1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tags" Target="../tags/tag47.xml"/><Relationship Id="rId7" Type="http://schemas.openxmlformats.org/officeDocument/2006/relationships/image" Target="../media/image8.png"/><Relationship Id="rId2" Type="http://schemas.openxmlformats.org/officeDocument/2006/relationships/tags" Target="../tags/tag4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tags" Target="../tags/tag49.xml"/><Relationship Id="rId7" Type="http://schemas.openxmlformats.org/officeDocument/2006/relationships/image" Target="../media/image12.jpg"/><Relationship Id="rId12" Type="http://schemas.openxmlformats.org/officeDocument/2006/relationships/image" Target="../media/image17.png"/><Relationship Id="rId2" Type="http://schemas.openxmlformats.org/officeDocument/2006/relationships/tags" Target="../tags/tag4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11" Type="http://schemas.openxmlformats.org/officeDocument/2006/relationships/image" Target="../media/image16.png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15.jp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tags" Target="../tags/tag51.xml"/><Relationship Id="rId7" Type="http://schemas.openxmlformats.org/officeDocument/2006/relationships/image" Target="../media/image7.png"/><Relationship Id="rId2" Type="http://schemas.openxmlformats.org/officeDocument/2006/relationships/tags" Target="../tags/tag5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tags" Target="../tags/tag57.xml"/><Relationship Id="rId7" Type="http://schemas.openxmlformats.org/officeDocument/2006/relationships/image" Target="../media/image9.png"/><Relationship Id="rId2" Type="http://schemas.openxmlformats.org/officeDocument/2006/relationships/tags" Target="../tags/tag5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5.xml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28B9F35E-1F52-486B-A428-4E076B94F0A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8" name="think-cell Folie" r:id="rId6" imgW="289" imgH="290" progId="TCLayout.ActiveDocument.1">
                  <p:embed/>
                </p:oleObj>
              </mc:Choice>
              <mc:Fallback>
                <p:oleObj name="think-cell Folie" r:id="rId6" imgW="289" imgH="290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28B9F35E-1F52-486B-A428-4E076B94F0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hteck 29" hidden="1">
            <a:extLst>
              <a:ext uri="{FF2B5EF4-FFF2-40B4-BE49-F238E27FC236}">
                <a16:creationId xmlns:a16="http://schemas.microsoft.com/office/drawing/2014/main" id="{DE6B9C42-F7EE-4C27-B80A-FF424D33E5E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44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F8011244-0723-43C3-88AF-94D855C0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042" y="2540301"/>
            <a:ext cx="11114096" cy="2437590"/>
          </a:xfrm>
        </p:spPr>
        <p:txBody>
          <a:bodyPr/>
          <a:lstStyle/>
          <a:p>
            <a:r>
              <a:rPr lang="de-DE" dirty="0" err="1"/>
              <a:t>entwicklung</a:t>
            </a:r>
            <a:r>
              <a:rPr lang="de-DE" dirty="0"/>
              <a:t> eines Lieferantenfragebogens mit direkter Auswertung für den GWÖ-Rechner</a:t>
            </a:r>
          </a:p>
        </p:txBody>
      </p:sp>
      <p:sp>
        <p:nvSpPr>
          <p:cNvPr id="17" name="Untertitel 16">
            <a:extLst>
              <a:ext uri="{FF2B5EF4-FFF2-40B4-BE49-F238E27FC236}">
                <a16:creationId xmlns:a16="http://schemas.microsoft.com/office/drawing/2014/main" id="{3C6C2D96-7DDD-46EF-8929-8E7AF256B0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3200" dirty="0"/>
              <a:t>Projekt im Rahmen des Online-Kurses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4304C077-0EFE-49F3-BF29-50C58BBBED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5635848"/>
            <a:ext cx="1090042" cy="187424"/>
          </a:xfrm>
        </p:spPr>
        <p:txBody>
          <a:bodyPr/>
          <a:lstStyle/>
          <a:p>
            <a:r>
              <a:rPr lang="de-DE" dirty="0"/>
              <a:t>November 2020</a:t>
            </a:r>
          </a:p>
        </p:txBody>
      </p:sp>
    </p:spTree>
    <p:extLst>
      <p:ext uri="{BB962C8B-B14F-4D97-AF65-F5344CB8AC3E}">
        <p14:creationId xmlns:p14="http://schemas.microsoft.com/office/powerpoint/2010/main" val="138171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04810DF2-F854-47BC-8453-4D5C2EA72FC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2" name="think-cell Folie" r:id="rId5" imgW="289" imgH="290" progId="TCLayout.ActiveDocument.1">
                  <p:embed/>
                </p:oleObj>
              </mc:Choice>
              <mc:Fallback>
                <p:oleObj name="think-cell Folie" r:id="rId5" imgW="289" imgH="29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04810DF2-F854-47BC-8453-4D5C2EA72F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F4956992-0F39-42AB-8EB1-8B78AB18532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49" name="Grafik 48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6D5A4E9F-55BB-40CB-9E02-323E0AF891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 rot="18474234">
            <a:off x="6657979" y="1424437"/>
            <a:ext cx="446348" cy="84382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54F3B18-3CFF-49D6-84F5-EF627D887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63698"/>
            <a:ext cx="7958137" cy="738664"/>
          </a:xfrm>
        </p:spPr>
        <p:txBody>
          <a:bodyPr/>
          <a:lstStyle/>
          <a:p>
            <a:r>
              <a:rPr lang="de-DE" dirty="0"/>
              <a:t>Die Lösung des Lieferantenbogen soll uns unterstützen bei: 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1C7A1A63-C3E1-48D2-A998-AF315AC00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1520825"/>
            <a:ext cx="5445391" cy="389215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Bei unseren eigenen Berichten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der Beratung/Begleitung anderer Unternehmen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Die Lernwege und damit zukünftige Berater*Innen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ea typeface="Times New Roman" panose="02020603050405020304" pitchFamily="18" charset="0"/>
              </a:rPr>
              <a:t>D</a:t>
            </a:r>
            <a:r>
              <a:rPr lang="de-DE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ie GWÖ insgesamt vielleicht auch als Anregung für das MET</a:t>
            </a:r>
            <a:endParaRPr lang="de-DE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12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B0FCA29-71A6-4071-AC8A-7317A7963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Ideensammlung  |  www.ecogood.org  |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D76340-00C3-4151-A247-BDF44D45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DCB5-B3F8-4C5F-8A04-2839B3CDE4F1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7A57902C-CC59-4970-9576-81D7933DEB24}"/>
              </a:ext>
            </a:extLst>
          </p:cNvPr>
          <p:cNvSpPr/>
          <p:nvPr/>
        </p:nvSpPr>
        <p:spPr>
          <a:xfrm>
            <a:off x="550864" y="5897364"/>
            <a:ext cx="11080358" cy="3764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8" name="Grafik 37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6CED7FF0-1D34-4220-A71E-36762B12495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 rot="20202334">
            <a:off x="7060429" y="3952997"/>
            <a:ext cx="519515" cy="982151"/>
          </a:xfrm>
          <a:prstGeom prst="rect">
            <a:avLst/>
          </a:prstGeom>
        </p:spPr>
      </p:pic>
      <p:pic>
        <p:nvPicPr>
          <p:cNvPr id="39" name="Grafik 38" descr="Ein Bild, das Objekt, Ball, Schild, Baseball enthält.&#10;&#10;Automatisch generierte Beschreibung">
            <a:extLst>
              <a:ext uri="{FF2B5EF4-FFF2-40B4-BE49-F238E27FC236}">
                <a16:creationId xmlns:a16="http://schemas.microsoft.com/office/drawing/2014/main" id="{B9DC3FCB-C591-42C6-91C6-9720A5FDF5E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 rot="20127368">
            <a:off x="7491629" y="3524932"/>
            <a:ext cx="747042" cy="800131"/>
          </a:xfrm>
          <a:prstGeom prst="rect">
            <a:avLst/>
          </a:prstGeom>
        </p:spPr>
      </p:pic>
      <p:pic>
        <p:nvPicPr>
          <p:cNvPr id="40" name="Grafik 39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5150C239-774D-4177-97E4-3810718DF24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 rot="18756724">
            <a:off x="7788612" y="2597846"/>
            <a:ext cx="400544" cy="757231"/>
          </a:xfrm>
          <a:prstGeom prst="rect">
            <a:avLst/>
          </a:prstGeom>
        </p:spPr>
      </p:pic>
      <p:pic>
        <p:nvPicPr>
          <p:cNvPr id="41" name="Grafik 40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CBA7910E-7A49-45F8-AAA1-AAB1D7E0093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 rot="3109630">
            <a:off x="8818788" y="2285076"/>
            <a:ext cx="354771" cy="670699"/>
          </a:xfrm>
          <a:prstGeom prst="rect">
            <a:avLst/>
          </a:prstGeom>
        </p:spPr>
      </p:pic>
      <p:pic>
        <p:nvPicPr>
          <p:cNvPr id="42" name="Grafik 41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7F53C4B6-EA2D-40F8-83C0-7C9CD3BE1E1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 rot="5454381">
            <a:off x="8886804" y="3293883"/>
            <a:ext cx="260339" cy="492173"/>
          </a:xfrm>
          <a:prstGeom prst="rect">
            <a:avLst/>
          </a:prstGeom>
        </p:spPr>
      </p:pic>
      <p:pic>
        <p:nvPicPr>
          <p:cNvPr id="43" name="Grafik 42" descr="Ein Bild, das Objekt, Ball, Schild, Baseball enthält.&#10;&#10;Automatisch generierte Beschreibung">
            <a:extLst>
              <a:ext uri="{FF2B5EF4-FFF2-40B4-BE49-F238E27FC236}">
                <a16:creationId xmlns:a16="http://schemas.microsoft.com/office/drawing/2014/main" id="{F7279AF7-EDAB-4955-81AC-EC9A1D9277D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 rot="669594">
            <a:off x="8281273" y="3047168"/>
            <a:ext cx="534651" cy="572646"/>
          </a:xfrm>
          <a:prstGeom prst="rect">
            <a:avLst/>
          </a:prstGeom>
        </p:spPr>
      </p:pic>
      <p:pic>
        <p:nvPicPr>
          <p:cNvPr id="44" name="Grafik 43" descr="Ein Bild, das Objekt, Ball, Schild, Baseball enthält.&#10;&#10;Automatisch generierte Beschreibung">
            <a:extLst>
              <a:ext uri="{FF2B5EF4-FFF2-40B4-BE49-F238E27FC236}">
                <a16:creationId xmlns:a16="http://schemas.microsoft.com/office/drawing/2014/main" id="{00D2609C-DB09-4776-8DE0-AC258CB6E29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 rot="19166299">
            <a:off x="8672509" y="1740199"/>
            <a:ext cx="459113" cy="491735"/>
          </a:xfrm>
          <a:prstGeom prst="rect">
            <a:avLst/>
          </a:prstGeom>
        </p:spPr>
      </p:pic>
      <p:pic>
        <p:nvPicPr>
          <p:cNvPr id="45" name="Grafik 44" descr="Ein Bild, das Objekt, Ball, Schild, Baseball enthält.&#10;&#10;Automatisch generierte Beschreibung">
            <a:extLst>
              <a:ext uri="{FF2B5EF4-FFF2-40B4-BE49-F238E27FC236}">
                <a16:creationId xmlns:a16="http://schemas.microsoft.com/office/drawing/2014/main" id="{2FEBF896-50CC-4942-94FD-70842313411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 rot="17505069">
            <a:off x="9758800" y="1742320"/>
            <a:ext cx="373509" cy="400051"/>
          </a:xfrm>
          <a:prstGeom prst="rect">
            <a:avLst/>
          </a:prstGeom>
        </p:spPr>
      </p:pic>
      <p:pic>
        <p:nvPicPr>
          <p:cNvPr id="46" name="Grafik 45" descr="Ein Bild, das Objekt, Ball, Schild, Baseball enthält.&#10;&#10;Automatisch generierte Beschreibung">
            <a:extLst>
              <a:ext uri="{FF2B5EF4-FFF2-40B4-BE49-F238E27FC236}">
                <a16:creationId xmlns:a16="http://schemas.microsoft.com/office/drawing/2014/main" id="{E5C61ABA-6DC6-42DA-AAD0-CEAC1DA4A1A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 rot="18204344">
            <a:off x="7942143" y="2189101"/>
            <a:ext cx="591120" cy="633126"/>
          </a:xfrm>
          <a:prstGeom prst="rect">
            <a:avLst/>
          </a:prstGeom>
        </p:spPr>
      </p:pic>
      <p:pic>
        <p:nvPicPr>
          <p:cNvPr id="48" name="Grafik 47" descr="Ein Bild, das Objekt, Ball, Schild, Baseball enthält.&#10;&#10;Automatisch generierte Beschreibung">
            <a:extLst>
              <a:ext uri="{FF2B5EF4-FFF2-40B4-BE49-F238E27FC236}">
                <a16:creationId xmlns:a16="http://schemas.microsoft.com/office/drawing/2014/main" id="{40888937-34DA-4C15-9D2F-252405867A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 rot="21295835">
            <a:off x="9164623" y="2400144"/>
            <a:ext cx="747042" cy="800131"/>
          </a:xfrm>
          <a:prstGeom prst="rect">
            <a:avLst/>
          </a:prstGeom>
        </p:spPr>
      </p:pic>
      <p:pic>
        <p:nvPicPr>
          <p:cNvPr id="50" name="Grafik 49" descr="Ein Bild, das Objekt, Ball, Schild, Baseball enthält.&#10;&#10;Automatisch generierte Beschreibung">
            <a:extLst>
              <a:ext uri="{FF2B5EF4-FFF2-40B4-BE49-F238E27FC236}">
                <a16:creationId xmlns:a16="http://schemas.microsoft.com/office/drawing/2014/main" id="{6EF02FFC-F291-4B72-87D9-BBBF6C6CB2C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 rot="19855857">
            <a:off x="6861830" y="1087110"/>
            <a:ext cx="487475" cy="52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3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04810DF2-F854-47BC-8453-4D5C2EA72FC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1" name="think-cell Folie" r:id="rId5" imgW="289" imgH="290" progId="TCLayout.ActiveDocument.1">
                  <p:embed/>
                </p:oleObj>
              </mc:Choice>
              <mc:Fallback>
                <p:oleObj name="think-cell Folie" r:id="rId5" imgW="289" imgH="29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04810DF2-F854-47BC-8453-4D5C2EA72F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F4956992-0F39-42AB-8EB1-8B78AB18532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49" name="Grafik 48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6D5A4E9F-55BB-40CB-9E02-323E0AF891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 rot="18474234">
            <a:off x="6657979" y="1424437"/>
            <a:ext cx="446348" cy="84382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54F3B18-3CFF-49D6-84F5-EF627D887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63698"/>
            <a:ext cx="8579870" cy="738664"/>
          </a:xfrm>
        </p:spPr>
        <p:txBody>
          <a:bodyPr/>
          <a:lstStyle/>
          <a:p>
            <a:r>
              <a:rPr lang="de-DE" dirty="0"/>
              <a:t>Die Lösung des Lieferantenbogen bietet uns die Chance: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1C7A1A63-C3E1-48D2-A998-AF315AC00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1520825"/>
            <a:ext cx="5445391" cy="3892158"/>
          </a:xfrm>
        </p:spPr>
        <p:txBody>
          <a:bodyPr/>
          <a:lstStyle/>
          <a:p>
            <a:pPr marL="361950" marR="0" lvl="0" indent="-3960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889E33"/>
              </a:buClr>
              <a:buSzPct val="80000"/>
              <a:buFont typeface="Wingdings 2" pitchFamily="18" charset="2"/>
              <a:buChar char="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Die Daten können konsolidiert (zusammengezogen) werden und ergeben damit eine nachvollziehbare und vergleichbare Einstufung.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Arial" panose="020B0604020202020204" pitchFamily="34" charset="0"/>
              <a:cs typeface="Arial" pitchFamily="34" charset="0"/>
            </a:endParaRPr>
          </a:p>
          <a:p>
            <a:pPr marL="361950" marR="0" lvl="0" indent="-3960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889E33"/>
              </a:buClr>
              <a:buSzPct val="80000"/>
              <a:buFont typeface="Wingdings 2" pitchFamily="18" charset="2"/>
              <a:buChar char="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Der ausgefüllte Fragebogen bietet die Chance, den Auskunftsgeber in </a:t>
            </a:r>
            <a:r>
              <a:rPr lang="de-DE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unsere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m Raster zu bewerten und </a:t>
            </a:r>
            <a:r>
              <a:rPr lang="de-DE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in der GWÖ-Auswertung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weiterzuverwenden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Arial" panose="020B0604020202020204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de-DE" sz="12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B0FCA29-71A6-4071-AC8A-7317A7963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Ideensammlung  |  www.ecogood.org  |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D76340-00C3-4151-A247-BDF44D45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DCB5-B3F8-4C5F-8A04-2839B3CDE4F1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7A57902C-CC59-4970-9576-81D7933DEB24}"/>
              </a:ext>
            </a:extLst>
          </p:cNvPr>
          <p:cNvSpPr/>
          <p:nvPr/>
        </p:nvSpPr>
        <p:spPr>
          <a:xfrm>
            <a:off x="3673084" y="6127420"/>
            <a:ext cx="7958137" cy="26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F25AD34E-377E-4FB7-93F2-D3709354AC8E}"/>
              </a:ext>
            </a:extLst>
          </p:cNvPr>
          <p:cNvSpPr/>
          <p:nvPr/>
        </p:nvSpPr>
        <p:spPr>
          <a:xfrm>
            <a:off x="3673084" y="5536504"/>
            <a:ext cx="2630465" cy="613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Fragebogen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B779CF1A-C4E9-4331-AF2B-360ED1F7F731}"/>
              </a:ext>
            </a:extLst>
          </p:cNvPr>
          <p:cNvSpPr/>
          <p:nvPr/>
        </p:nvSpPr>
        <p:spPr>
          <a:xfrm>
            <a:off x="9000756" y="5536504"/>
            <a:ext cx="2630465" cy="6137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Raster =&gt; Testat</a:t>
            </a:r>
          </a:p>
        </p:txBody>
      </p:sp>
      <p:pic>
        <p:nvPicPr>
          <p:cNvPr id="38" name="Grafik 37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6CED7FF0-1D34-4220-A71E-36762B12495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 rot="20202334">
            <a:off x="7060429" y="3952997"/>
            <a:ext cx="519515" cy="982151"/>
          </a:xfrm>
          <a:prstGeom prst="rect">
            <a:avLst/>
          </a:prstGeom>
        </p:spPr>
      </p:pic>
      <p:pic>
        <p:nvPicPr>
          <p:cNvPr id="39" name="Grafik 38" descr="Ein Bild, das Objekt, Ball, Schild, Baseball enthält.&#10;&#10;Automatisch generierte Beschreibung">
            <a:extLst>
              <a:ext uri="{FF2B5EF4-FFF2-40B4-BE49-F238E27FC236}">
                <a16:creationId xmlns:a16="http://schemas.microsoft.com/office/drawing/2014/main" id="{B9DC3FCB-C591-42C6-91C6-9720A5FDF5E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 rot="20127368">
            <a:off x="7491629" y="3524932"/>
            <a:ext cx="747042" cy="800131"/>
          </a:xfrm>
          <a:prstGeom prst="rect">
            <a:avLst/>
          </a:prstGeom>
        </p:spPr>
      </p:pic>
      <p:pic>
        <p:nvPicPr>
          <p:cNvPr id="40" name="Grafik 39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5150C239-774D-4177-97E4-3810718DF24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 rot="18756724">
            <a:off x="7788612" y="2597846"/>
            <a:ext cx="400544" cy="757231"/>
          </a:xfrm>
          <a:prstGeom prst="rect">
            <a:avLst/>
          </a:prstGeom>
        </p:spPr>
      </p:pic>
      <p:pic>
        <p:nvPicPr>
          <p:cNvPr id="41" name="Grafik 40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CBA7910E-7A49-45F8-AAA1-AAB1D7E0093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 rot="3109630">
            <a:off x="8818788" y="2285076"/>
            <a:ext cx="354771" cy="670699"/>
          </a:xfrm>
          <a:prstGeom prst="rect">
            <a:avLst/>
          </a:prstGeom>
        </p:spPr>
      </p:pic>
      <p:pic>
        <p:nvPicPr>
          <p:cNvPr id="42" name="Grafik 41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7F53C4B6-EA2D-40F8-83C0-7C9CD3BE1E1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 rot="5454381">
            <a:off x="8886804" y="3293883"/>
            <a:ext cx="260339" cy="492173"/>
          </a:xfrm>
          <a:prstGeom prst="rect">
            <a:avLst/>
          </a:prstGeom>
        </p:spPr>
      </p:pic>
      <p:pic>
        <p:nvPicPr>
          <p:cNvPr id="43" name="Grafik 42" descr="Ein Bild, das Objekt, Ball, Schild, Baseball enthält.&#10;&#10;Automatisch generierte Beschreibung">
            <a:extLst>
              <a:ext uri="{FF2B5EF4-FFF2-40B4-BE49-F238E27FC236}">
                <a16:creationId xmlns:a16="http://schemas.microsoft.com/office/drawing/2014/main" id="{F7279AF7-EDAB-4955-81AC-EC9A1D9277D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 rot="669594">
            <a:off x="8281273" y="3047168"/>
            <a:ext cx="534651" cy="572646"/>
          </a:xfrm>
          <a:prstGeom prst="rect">
            <a:avLst/>
          </a:prstGeom>
        </p:spPr>
      </p:pic>
      <p:pic>
        <p:nvPicPr>
          <p:cNvPr id="44" name="Grafik 43" descr="Ein Bild, das Objekt, Ball, Schild, Baseball enthält.&#10;&#10;Automatisch generierte Beschreibung">
            <a:extLst>
              <a:ext uri="{FF2B5EF4-FFF2-40B4-BE49-F238E27FC236}">
                <a16:creationId xmlns:a16="http://schemas.microsoft.com/office/drawing/2014/main" id="{00D2609C-DB09-4776-8DE0-AC258CB6E29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 rot="19166299">
            <a:off x="8672509" y="1740199"/>
            <a:ext cx="459113" cy="491735"/>
          </a:xfrm>
          <a:prstGeom prst="rect">
            <a:avLst/>
          </a:prstGeom>
        </p:spPr>
      </p:pic>
      <p:pic>
        <p:nvPicPr>
          <p:cNvPr id="45" name="Grafik 44" descr="Ein Bild, das Objekt, Ball, Schild, Baseball enthält.&#10;&#10;Automatisch generierte Beschreibung">
            <a:extLst>
              <a:ext uri="{FF2B5EF4-FFF2-40B4-BE49-F238E27FC236}">
                <a16:creationId xmlns:a16="http://schemas.microsoft.com/office/drawing/2014/main" id="{2FEBF896-50CC-4942-94FD-70842313411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 rot="17505069">
            <a:off x="9758800" y="1742320"/>
            <a:ext cx="373509" cy="400051"/>
          </a:xfrm>
          <a:prstGeom prst="rect">
            <a:avLst/>
          </a:prstGeom>
        </p:spPr>
      </p:pic>
      <p:pic>
        <p:nvPicPr>
          <p:cNvPr id="46" name="Grafik 45" descr="Ein Bild, das Objekt, Ball, Schild, Baseball enthält.&#10;&#10;Automatisch generierte Beschreibung">
            <a:extLst>
              <a:ext uri="{FF2B5EF4-FFF2-40B4-BE49-F238E27FC236}">
                <a16:creationId xmlns:a16="http://schemas.microsoft.com/office/drawing/2014/main" id="{E5C61ABA-6DC6-42DA-AAD0-CEAC1DA4A1A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 rot="18204344">
            <a:off x="7942143" y="2189101"/>
            <a:ext cx="591120" cy="633126"/>
          </a:xfrm>
          <a:prstGeom prst="rect">
            <a:avLst/>
          </a:prstGeom>
        </p:spPr>
      </p:pic>
      <p:pic>
        <p:nvPicPr>
          <p:cNvPr id="48" name="Grafik 47" descr="Ein Bild, das Objekt, Ball, Schild, Baseball enthält.&#10;&#10;Automatisch generierte Beschreibung">
            <a:extLst>
              <a:ext uri="{FF2B5EF4-FFF2-40B4-BE49-F238E27FC236}">
                <a16:creationId xmlns:a16="http://schemas.microsoft.com/office/drawing/2014/main" id="{40888937-34DA-4C15-9D2F-252405867A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 rot="21295835">
            <a:off x="9164623" y="2400144"/>
            <a:ext cx="747042" cy="800131"/>
          </a:xfrm>
          <a:prstGeom prst="rect">
            <a:avLst/>
          </a:prstGeom>
        </p:spPr>
      </p:pic>
      <p:pic>
        <p:nvPicPr>
          <p:cNvPr id="50" name="Grafik 49" descr="Ein Bild, das Objekt, Ball, Schild, Baseball enthält.&#10;&#10;Automatisch generierte Beschreibung">
            <a:extLst>
              <a:ext uri="{FF2B5EF4-FFF2-40B4-BE49-F238E27FC236}">
                <a16:creationId xmlns:a16="http://schemas.microsoft.com/office/drawing/2014/main" id="{6EF02FFC-F291-4B72-87D9-BBBF6C6CB2C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 rot="19855857">
            <a:off x="6861830" y="1087110"/>
            <a:ext cx="487475" cy="52211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3FF70AC-3D0F-42DD-BEFD-674AA6A93FF6}"/>
              </a:ext>
            </a:extLst>
          </p:cNvPr>
          <p:cNvSpPr txBox="1"/>
          <p:nvPr/>
        </p:nvSpPr>
        <p:spPr bwMode="gray">
          <a:xfrm>
            <a:off x="6970258" y="2545892"/>
            <a:ext cx="1613385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>
                <a:solidFill>
                  <a:schemeClr val="bg1"/>
                </a:solidFill>
              </a:rPr>
              <a:t>Lieferanten-</a:t>
            </a:r>
          </a:p>
          <a:p>
            <a:pPr>
              <a:spcBef>
                <a:spcPts val="600"/>
              </a:spcBef>
            </a:pPr>
            <a:r>
              <a:rPr lang="de-DE" sz="2000" b="1" dirty="0" err="1">
                <a:solidFill>
                  <a:schemeClr val="bg1"/>
                </a:solidFill>
              </a:rPr>
              <a:t>fragebogen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D2AB17E2-C3CB-411D-96EE-1957CA5B21BF}"/>
              </a:ext>
            </a:extLst>
          </p:cNvPr>
          <p:cNvSpPr/>
          <p:nvPr/>
        </p:nvSpPr>
        <p:spPr>
          <a:xfrm>
            <a:off x="7194922" y="5590092"/>
            <a:ext cx="1090900" cy="42632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de-DE" sz="1400">
              <a:solidFill>
                <a:schemeClr val="tx2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B9BEA45-17E6-4F11-9339-F2597A0B7EC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39156" y="932285"/>
            <a:ext cx="2839672" cy="448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3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6D15B982-AB01-4564-A1C9-6544BBB382C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9" name="think-cell Folie" r:id="rId5" imgW="289" imgH="290" progId="TCLayout.ActiveDocument.1">
                  <p:embed/>
                </p:oleObj>
              </mc:Choice>
              <mc:Fallback>
                <p:oleObj name="think-cell Folie" r:id="rId5" imgW="289" imgH="29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6D15B982-AB01-4564-A1C9-6544BBB38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72AE2B6F-A825-4A67-8196-4F5D8CF6C19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800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34B879-1E0A-4F94-8710-002B0AA1C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DCB5-B3F8-4C5F-8A04-2839B3CDE4F1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D4AC25-6590-49A3-ACC5-A8B6E9EA5D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9074" y="3733800"/>
            <a:ext cx="7733214" cy="369332"/>
          </a:xfrm>
        </p:spPr>
        <p:txBody>
          <a:bodyPr/>
          <a:lstStyle/>
          <a:p>
            <a:r>
              <a:rPr lang="de-DE" dirty="0"/>
              <a:t>05  Unser Ansatz =&gt; Fragebogen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31D3F01-17D7-4630-9DA3-EF9A3DCA2FDD}"/>
              </a:ext>
            </a:extLst>
          </p:cNvPr>
          <p:cNvSpPr txBox="1"/>
          <p:nvPr/>
        </p:nvSpPr>
        <p:spPr>
          <a:xfrm>
            <a:off x="8828868" y="232707"/>
            <a:ext cx="3363132" cy="39749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287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AD971BF-6482-4498-8AD0-F25EE048B0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9569" y="3733800"/>
            <a:ext cx="3772019" cy="2492812"/>
          </a:xfrm>
          <a:prstGeom prst="rect">
            <a:avLst/>
          </a:prstGeom>
        </p:spPr>
      </p:pic>
      <p:pic>
        <p:nvPicPr>
          <p:cNvPr id="7" name="Grafik 6">
            <a:hlinkClick r:id="rId8" action="ppaction://hlinksldjump"/>
            <a:extLst>
              <a:ext uri="{FF2B5EF4-FFF2-40B4-BE49-F238E27FC236}">
                <a16:creationId xmlns:a16="http://schemas.microsoft.com/office/drawing/2014/main" id="{64645000-F20B-4FE8-9170-BA91A40849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05189" y="6325084"/>
            <a:ext cx="451143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1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07EE5FEB-6E90-45D5-9060-727310736C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2" y="1371600"/>
            <a:ext cx="4726701" cy="3838073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e-DE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C2BF27ED-2A08-4B5C-AD15-84A87C33ED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6718" y="463550"/>
            <a:ext cx="5400675" cy="431800"/>
          </a:xfrm>
        </p:spPr>
        <p:txBody>
          <a:bodyPr/>
          <a:lstStyle/>
          <a:p>
            <a:r>
              <a:rPr lang="de-DE" sz="2800" dirty="0">
                <a:solidFill>
                  <a:schemeClr val="accent1"/>
                </a:solidFill>
              </a:rPr>
              <a:t>Der Weg zum Fragebogen</a:t>
            </a:r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432A705-A326-4E77-A171-667237C7A55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4" name="think-cell Folie" r:id="rId6" imgW="289" imgH="290" progId="TCLayout.ActiveDocument.1">
                  <p:embed/>
                </p:oleObj>
              </mc:Choice>
              <mc:Fallback>
                <p:oleObj name="think-cell Folie" r:id="rId6" imgW="289" imgH="290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B432A705-A326-4E77-A171-667237C7A5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>
            <a:extLst>
              <a:ext uri="{FF2B5EF4-FFF2-40B4-BE49-F238E27FC236}">
                <a16:creationId xmlns:a16="http://schemas.microsoft.com/office/drawing/2014/main" id="{9ED16DCD-AF12-4319-85BE-92C87CF75CA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4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0392BEE-0957-4D76-B0C9-4B5F9AA5C680}"/>
              </a:ext>
            </a:extLst>
          </p:cNvPr>
          <p:cNvSpPr txBox="1"/>
          <p:nvPr/>
        </p:nvSpPr>
        <p:spPr>
          <a:xfrm rot="16200000">
            <a:off x="11114887" y="5736621"/>
            <a:ext cx="184024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altLang="de-DE" sz="800" dirty="0">
                <a:solidFill>
                  <a:schemeClr val="tx2"/>
                </a:solidFill>
                <a:latin typeface="-apple-system"/>
              </a:rPr>
              <a:t>Photo by João Marcelo Martins on Unsplash</a:t>
            </a:r>
            <a:endParaRPr lang="de-DE" altLang="de-DE" sz="8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2C7F62C-A326-4DDF-BC8A-551022674B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5972" y="1371600"/>
            <a:ext cx="4330877" cy="2862144"/>
          </a:xfrm>
          <a:prstGeom prst="rect">
            <a:avLst/>
          </a:prstGeom>
        </p:spPr>
      </p:pic>
      <p:sp>
        <p:nvSpPr>
          <p:cNvPr id="23" name="Inhaltsplatzhalter 6">
            <a:extLst>
              <a:ext uri="{FF2B5EF4-FFF2-40B4-BE49-F238E27FC236}">
                <a16:creationId xmlns:a16="http://schemas.microsoft.com/office/drawing/2014/main" id="{565E0E20-86B3-49FD-81B4-D7ECD0627995}"/>
              </a:ext>
            </a:extLst>
          </p:cNvPr>
          <p:cNvSpPr txBox="1">
            <a:spLocks/>
          </p:cNvSpPr>
          <p:nvPr/>
        </p:nvSpPr>
        <p:spPr>
          <a:xfrm>
            <a:off x="158750" y="1182568"/>
            <a:ext cx="4822324" cy="4748999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9500" indent="-27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marR="0" lvl="0" indent="-3960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889E33"/>
              </a:buClr>
              <a:buSzPct val="80000"/>
              <a:buFont typeface="Wingdings 2" pitchFamily="18" charset="2"/>
              <a:buChar char="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Ermittlung der wesentlichen Lieferanten</a:t>
            </a:r>
          </a:p>
          <a:p>
            <a:pPr marL="361950" marR="0" lvl="0" indent="-3960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889E33"/>
              </a:buClr>
              <a:buSzPct val="80000"/>
              <a:buFont typeface="Wingdings 2" pitchFamily="18" charset="2"/>
              <a:buChar char="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Fragen der Bilanzvorlagen entlang der Bewertungsstufen von unten nach oben entwickeln</a:t>
            </a:r>
          </a:p>
          <a:p>
            <a:pPr marL="361950" marR="0" lvl="0" indent="-3960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889E33"/>
              </a:buClr>
              <a:buSzPct val="80000"/>
              <a:buFont typeface="Wingdings 2" pitchFamily="18" charset="2"/>
              <a:buChar char="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Einstufung der Fragen in die GWÖ-Stufen von unten nach oben (Basislinie – vorbildlich)</a:t>
            </a:r>
          </a:p>
          <a:p>
            <a:pPr marL="361950" marR="0" lvl="0" indent="-3960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889E33"/>
              </a:buClr>
              <a:buSzPct val="80000"/>
              <a:buFont typeface="Wingdings 2" pitchFamily="18" charset="2"/>
              <a:buChar char="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Stufen verknüpfen mit Auswertungstool (Excel)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sz="1200" dirty="0"/>
          </a:p>
        </p:txBody>
      </p:sp>
      <p:pic>
        <p:nvPicPr>
          <p:cNvPr id="3" name="Grafik 2">
            <a:hlinkClick r:id="rId9" action="ppaction://hlinksldjump"/>
            <a:extLst>
              <a:ext uri="{FF2B5EF4-FFF2-40B4-BE49-F238E27FC236}">
                <a16:creationId xmlns:a16="http://schemas.microsoft.com/office/drawing/2014/main" id="{CCD761E8-A6BA-4476-9715-3E7D63D3A2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05189" y="6325084"/>
            <a:ext cx="451143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07EE5FEB-6E90-45D5-9060-727310736C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e-DE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C2BF27ED-2A08-4B5C-AD15-84A87C33ED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5011" y="349531"/>
            <a:ext cx="5400675" cy="902061"/>
          </a:xfrm>
        </p:spPr>
        <p:txBody>
          <a:bodyPr/>
          <a:lstStyle/>
          <a:p>
            <a:br>
              <a:rPr lang="de-DE" sz="1600" dirty="0">
                <a:solidFill>
                  <a:schemeClr val="accent1"/>
                </a:solidFill>
              </a:rPr>
            </a:br>
            <a:r>
              <a:rPr lang="de-DE" sz="1600" dirty="0">
                <a:solidFill>
                  <a:schemeClr val="accent1"/>
                </a:solidFill>
              </a:rPr>
              <a:t> </a:t>
            </a:r>
            <a:r>
              <a:rPr lang="de-DE" dirty="0">
                <a:solidFill>
                  <a:schemeClr val="accent1"/>
                </a:solidFill>
              </a:rPr>
              <a:t>Weg zum Fragebogen</a:t>
            </a:r>
            <a:br>
              <a:rPr lang="de-DE" sz="2800" dirty="0">
                <a:solidFill>
                  <a:schemeClr val="accent1"/>
                </a:solidFill>
              </a:rPr>
            </a:br>
            <a:endParaRPr lang="de-DE" sz="2800" dirty="0">
              <a:solidFill>
                <a:schemeClr val="accent1"/>
              </a:solidFill>
            </a:endParaRPr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432A705-A326-4E77-A171-667237C7A55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8" name="think-cell Folie" r:id="rId6" imgW="289" imgH="290" progId="TCLayout.ActiveDocument.1">
                  <p:embed/>
                </p:oleObj>
              </mc:Choice>
              <mc:Fallback>
                <p:oleObj name="think-cell Folie" r:id="rId6" imgW="289" imgH="290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B432A705-A326-4E77-A171-667237C7A5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>
            <a:extLst>
              <a:ext uri="{FF2B5EF4-FFF2-40B4-BE49-F238E27FC236}">
                <a16:creationId xmlns:a16="http://schemas.microsoft.com/office/drawing/2014/main" id="{9ED16DCD-AF12-4319-85BE-92C87CF75CA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4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0392BEE-0957-4D76-B0C9-4B5F9AA5C680}"/>
              </a:ext>
            </a:extLst>
          </p:cNvPr>
          <p:cNvSpPr txBox="1"/>
          <p:nvPr/>
        </p:nvSpPr>
        <p:spPr>
          <a:xfrm rot="16200000">
            <a:off x="11114887" y="5736621"/>
            <a:ext cx="184024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altLang="de-DE" sz="800" dirty="0">
                <a:solidFill>
                  <a:schemeClr val="tx2"/>
                </a:solidFill>
                <a:latin typeface="-apple-system"/>
              </a:rPr>
              <a:t>Photo by João Marcelo Martins on Unsplash</a:t>
            </a:r>
            <a:endParaRPr lang="de-DE" altLang="de-DE" sz="8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D0357FD-AF7B-464A-B400-9213939D0A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599" y="1371600"/>
            <a:ext cx="5853402" cy="451611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5B9BCC4-4FC4-4AF2-A107-9F44A8CD11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6444" y="4157154"/>
            <a:ext cx="4299865" cy="204337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6BECF9D-2357-465F-BC7E-79E3C45C064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/>
          <a:stretch/>
        </p:blipFill>
        <p:spPr>
          <a:xfrm>
            <a:off x="6703352" y="800561"/>
            <a:ext cx="5246048" cy="2938237"/>
          </a:xfrm>
          <a:prstGeom prst="rect">
            <a:avLst/>
          </a:prstGeom>
        </p:spPr>
      </p:pic>
      <p:sp>
        <p:nvSpPr>
          <p:cNvPr id="14" name="Pfeil: nach links 13">
            <a:extLst>
              <a:ext uri="{FF2B5EF4-FFF2-40B4-BE49-F238E27FC236}">
                <a16:creationId xmlns:a16="http://schemas.microsoft.com/office/drawing/2014/main" id="{9748DC93-DAEB-4EFD-8BF7-107907307725}"/>
              </a:ext>
            </a:extLst>
          </p:cNvPr>
          <p:cNvSpPr/>
          <p:nvPr/>
        </p:nvSpPr>
        <p:spPr>
          <a:xfrm rot="1152946">
            <a:off x="5973904" y="2600334"/>
            <a:ext cx="892492" cy="321159"/>
          </a:xfrm>
          <a:prstGeom prst="leftArrow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de-DE" sz="1400">
              <a:solidFill>
                <a:schemeClr val="tx2"/>
              </a:solidFill>
            </a:endParaRPr>
          </a:p>
        </p:txBody>
      </p:sp>
      <p:sp>
        <p:nvSpPr>
          <p:cNvPr id="17" name="Pfeil: nach links 16">
            <a:extLst>
              <a:ext uri="{FF2B5EF4-FFF2-40B4-BE49-F238E27FC236}">
                <a16:creationId xmlns:a16="http://schemas.microsoft.com/office/drawing/2014/main" id="{819AA7A5-001C-4BB3-9316-192FE3EDB321}"/>
              </a:ext>
            </a:extLst>
          </p:cNvPr>
          <p:cNvSpPr/>
          <p:nvPr/>
        </p:nvSpPr>
        <p:spPr>
          <a:xfrm rot="16200000">
            <a:off x="5626286" y="4072113"/>
            <a:ext cx="892492" cy="317438"/>
          </a:xfrm>
          <a:prstGeom prst="leftArrow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de-DE" sz="1400">
              <a:solidFill>
                <a:schemeClr val="tx2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CD79188-306F-4FF4-946E-81C21866EF44}"/>
              </a:ext>
            </a:extLst>
          </p:cNvPr>
          <p:cNvSpPr txBox="1"/>
          <p:nvPr/>
        </p:nvSpPr>
        <p:spPr>
          <a:xfrm>
            <a:off x="6703352" y="349531"/>
            <a:ext cx="377615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b="1" dirty="0">
                <a:solidFill>
                  <a:schemeClr val="bg1"/>
                </a:solidFill>
              </a:rPr>
              <a:t>Bewertungsstufen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" name="Grafik 1">
            <a:hlinkClick r:id="rId11" action="ppaction://hlinksldjump"/>
            <a:extLst>
              <a:ext uri="{FF2B5EF4-FFF2-40B4-BE49-F238E27FC236}">
                <a16:creationId xmlns:a16="http://schemas.microsoft.com/office/drawing/2014/main" id="{143DDB5E-9D46-42CB-ACE8-2C3D6770E4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605189" y="6325084"/>
            <a:ext cx="451143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6D15B982-AB01-4564-A1C9-6544BBB382C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2" name="think-cell Folie" r:id="rId5" imgW="289" imgH="290" progId="TCLayout.ActiveDocument.1">
                  <p:embed/>
                </p:oleObj>
              </mc:Choice>
              <mc:Fallback>
                <p:oleObj name="think-cell Folie" r:id="rId5" imgW="289" imgH="29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6D15B982-AB01-4564-A1C9-6544BBB38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72AE2B6F-A825-4A67-8196-4F5D8CF6C19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800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D4AC25-6590-49A3-ACC5-A8B6E9EA5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06 Zusammenfassung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EEDFA2-F22C-445B-8918-3C537607490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9920288" y="6534150"/>
            <a:ext cx="2271712" cy="138113"/>
          </a:xfrm>
        </p:spPr>
        <p:txBody>
          <a:bodyPr/>
          <a:lstStyle/>
          <a:p>
            <a:r>
              <a:rPr lang="de-DE"/>
              <a:t>Ideensammlung  |  www.ecogood.org  |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34B879-1E0A-4F94-8710-002B0AA1CBE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53863" y="6534150"/>
            <a:ext cx="338137" cy="138113"/>
          </a:xfrm>
        </p:spPr>
        <p:txBody>
          <a:bodyPr/>
          <a:lstStyle/>
          <a:p>
            <a:fld id="{16A9DCB5-B3F8-4C5F-8A04-2839B3CDE4F1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8" name="Grafik 7">
            <a:hlinkClick r:id="rId7" action="ppaction://hlinksldjump"/>
            <a:extLst>
              <a:ext uri="{FF2B5EF4-FFF2-40B4-BE49-F238E27FC236}">
                <a16:creationId xmlns:a16="http://schemas.microsoft.com/office/drawing/2014/main" id="{52FC6375-6DEC-4895-B771-CCBC1D6D48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71788" y="6093416"/>
            <a:ext cx="451143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5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AC3BF9AB-3624-453F-AF08-9E6C167C1C1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09431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9" name="think-cell Folie" r:id="rId5" imgW="289" imgH="290" progId="TCLayout.ActiveDocument.1">
                  <p:embed/>
                </p:oleObj>
              </mc:Choice>
              <mc:Fallback>
                <p:oleObj name="think-cell Folie" r:id="rId5" imgW="289" imgH="290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AC3BF9AB-3624-453F-AF08-9E6C167C1C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2" name="Rechteck 102401" hidden="1">
            <a:extLst>
              <a:ext uri="{FF2B5EF4-FFF2-40B4-BE49-F238E27FC236}">
                <a16:creationId xmlns:a16="http://schemas.microsoft.com/office/drawing/2014/main" id="{047BE6B0-CC6E-4F99-81EB-C8BAF1DE5F5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4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6" name="Bildplatzhalter 5" descr="Ein Bild, das draußen, Turm, Gras, Uhr enthält.&#10;&#10;Automatisch generierte Beschreibung">
            <a:extLst>
              <a:ext uri="{FF2B5EF4-FFF2-40B4-BE49-F238E27FC236}">
                <a16:creationId xmlns:a16="http://schemas.microsoft.com/office/drawing/2014/main" id="{9704E715-5400-4022-AB7A-BBD8974978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7"/>
          <a:srcRect l="6" r="6"/>
          <a:stretch>
            <a:fillRect/>
          </a:stretch>
        </p:blipFill>
        <p:spPr/>
      </p:pic>
      <p:sp>
        <p:nvSpPr>
          <p:cNvPr id="102401" name="Titel 102400">
            <a:extLst>
              <a:ext uri="{FF2B5EF4-FFF2-40B4-BE49-F238E27FC236}">
                <a16:creationId xmlns:a16="http://schemas.microsoft.com/office/drawing/2014/main" id="{6334689B-144F-48F1-83D2-D15FFED51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21843"/>
            <a:ext cx="5400675" cy="1107996"/>
          </a:xfrm>
        </p:spPr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Zusammenfassung – es könnte ein neuer Leuchtturm werden für die Thematik Lieferanten/Lieferkette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2E8842D-FED4-49E9-BAD1-6839A41E2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73" y="1775815"/>
            <a:ext cx="5400675" cy="4752975"/>
          </a:xfrm>
        </p:spPr>
        <p:txBody>
          <a:bodyPr/>
          <a:lstStyle/>
          <a:p>
            <a:pPr marL="361950" marR="0" lvl="0" indent="-3960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889E33"/>
              </a:buClr>
              <a:buSzPct val="80000"/>
              <a:buFont typeface="Wingdings 2" pitchFamily="18" charset="2"/>
              <a:buChar char="¢"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Mit dieser Kombination Fragebogen/Auswertungsdatei haben wir eine Basis geschaffen, dass jedes Unternehmen seine Lieferanten (und in der Folge deren komplette Lieferkette) einfach befragen kann und </a:t>
            </a:r>
          </a:p>
          <a:p>
            <a:pPr marL="361950" marR="0" lvl="0" indent="-3960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889E33"/>
              </a:buClr>
              <a:buSzPct val="80000"/>
              <a:buFont typeface="Wingdings 2" pitchFamily="18" charset="2"/>
              <a:buChar char="¢"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das Unternehmen Ergebnisse erhält, die direkt in den Bericht und die Bewertung einfließen.</a:t>
            </a:r>
          </a:p>
          <a:p>
            <a:pPr marL="361950" marR="0" lvl="0" indent="-3960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889E33"/>
              </a:buClr>
              <a:buSzPct val="80000"/>
              <a:buFont typeface="Wingdings 2" pitchFamily="18" charset="2"/>
              <a:buChar char="¢"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Diese Ergebnisse sind dann für alle vergleichbar und nachvollziehbar.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F21D59A8-236E-49DD-94F8-8C67F00183A9}"/>
              </a:ext>
            </a:extLst>
          </p:cNvPr>
          <p:cNvSpPr/>
          <p:nvPr/>
        </p:nvSpPr>
        <p:spPr bwMode="gray">
          <a:xfrm>
            <a:off x="6611799" y="2691478"/>
            <a:ext cx="1897201" cy="1897201"/>
          </a:xfrm>
          <a:prstGeom prst="ellipse">
            <a:avLst/>
          </a:prstGeom>
          <a:solidFill>
            <a:schemeClr val="accent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08000" rtlCol="0" anchor="ctr"/>
          <a:lstStyle/>
          <a:p>
            <a:pPr algn="ctr">
              <a:lnSpc>
                <a:spcPct val="90000"/>
              </a:lnSpc>
            </a:pPr>
            <a:r>
              <a:rPr lang="de-DE" sz="2000" b="1" dirty="0">
                <a:solidFill>
                  <a:schemeClr val="bg1"/>
                </a:solidFill>
              </a:rPr>
              <a:t>Viele</a:t>
            </a:r>
          </a:p>
          <a:p>
            <a:pPr algn="ctr">
              <a:lnSpc>
                <a:spcPct val="90000"/>
              </a:lnSpc>
            </a:pPr>
            <a:r>
              <a:rPr lang="de-DE" sz="2000" b="1" dirty="0">
                <a:solidFill>
                  <a:schemeClr val="bg1"/>
                </a:solidFill>
              </a:rPr>
              <a:t>Vorteile</a:t>
            </a:r>
          </a:p>
          <a:p>
            <a:pPr algn="ctr">
              <a:lnSpc>
                <a:spcPct val="90000"/>
              </a:lnSpc>
            </a:pPr>
            <a:r>
              <a:rPr lang="de-DE" sz="2000" b="1" dirty="0">
                <a:solidFill>
                  <a:schemeClr val="bg1"/>
                </a:solidFill>
              </a:rPr>
              <a:t>für Unter-</a:t>
            </a:r>
          </a:p>
          <a:p>
            <a:pPr algn="ctr">
              <a:lnSpc>
                <a:spcPct val="90000"/>
              </a:lnSpc>
            </a:pPr>
            <a:r>
              <a:rPr lang="de-DE" sz="2000" b="1" dirty="0">
                <a:solidFill>
                  <a:schemeClr val="bg1"/>
                </a:solidFill>
              </a:rPr>
              <a:t>nehmen </a:t>
            </a:r>
          </a:p>
          <a:p>
            <a:pPr algn="ctr">
              <a:lnSpc>
                <a:spcPct val="90000"/>
              </a:lnSpc>
            </a:pPr>
            <a:r>
              <a:rPr lang="de-DE" sz="2000" b="1" dirty="0">
                <a:solidFill>
                  <a:schemeClr val="bg1"/>
                </a:solidFill>
              </a:rPr>
              <a:t>+ Berater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0CAB3E8-820A-42C1-8749-A70FBF2D6A46}"/>
              </a:ext>
            </a:extLst>
          </p:cNvPr>
          <p:cNvGrpSpPr/>
          <p:nvPr/>
        </p:nvGrpSpPr>
        <p:grpSpPr>
          <a:xfrm>
            <a:off x="8935686" y="83290"/>
            <a:ext cx="3296944" cy="2813185"/>
            <a:chOff x="5214882" y="2325447"/>
            <a:chExt cx="5919561" cy="5050986"/>
          </a:xfrm>
        </p:grpSpPr>
        <p:pic>
          <p:nvPicPr>
            <p:cNvPr id="12" name="Grafik 11" descr="Ein Bild, das Baum, Pflanze enthält.&#10;&#10;Automatisch generierte Beschreibung">
              <a:extLst>
                <a:ext uri="{FF2B5EF4-FFF2-40B4-BE49-F238E27FC236}">
                  <a16:creationId xmlns:a16="http://schemas.microsoft.com/office/drawing/2014/main" id="{4DFD4569-0F73-4752-B1F6-C0463701F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6260486">
              <a:off x="8154023" y="6628691"/>
              <a:ext cx="315554" cy="604980"/>
            </a:xfrm>
            <a:prstGeom prst="rect">
              <a:avLst/>
            </a:prstGeom>
          </p:spPr>
        </p:pic>
        <p:pic>
          <p:nvPicPr>
            <p:cNvPr id="13" name="Grafik 12" descr="Ein Bild, das Uhr enthält.&#10;&#10;Automatisch generierte Beschreibung">
              <a:extLst>
                <a:ext uri="{FF2B5EF4-FFF2-40B4-BE49-F238E27FC236}">
                  <a16:creationId xmlns:a16="http://schemas.microsoft.com/office/drawing/2014/main" id="{63B8F10E-B3B5-4FB5-9C6A-B535671D5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475045">
              <a:off x="7503277" y="6132287"/>
              <a:ext cx="683382" cy="728145"/>
            </a:xfrm>
            <a:prstGeom prst="rect">
              <a:avLst/>
            </a:prstGeom>
          </p:spPr>
        </p:pic>
        <p:pic>
          <p:nvPicPr>
            <p:cNvPr id="14" name="Grafik 13" descr="Ein Bild, das Uhr enthält.&#10;&#10;Automatisch generierte Beschreibung">
              <a:extLst>
                <a:ext uri="{FF2B5EF4-FFF2-40B4-BE49-F238E27FC236}">
                  <a16:creationId xmlns:a16="http://schemas.microsoft.com/office/drawing/2014/main" id="{A96C7AEF-977D-45AA-9B99-3575FC1DD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568834">
              <a:off x="8651713" y="5711034"/>
              <a:ext cx="904211" cy="963440"/>
            </a:xfrm>
            <a:prstGeom prst="rect">
              <a:avLst/>
            </a:prstGeom>
          </p:spPr>
        </p:pic>
        <p:pic>
          <p:nvPicPr>
            <p:cNvPr id="15" name="Grafik 14" descr="Ein Bild, das Uhr enthält.&#10;&#10;Automatisch generierte Beschreibung">
              <a:extLst>
                <a:ext uri="{FF2B5EF4-FFF2-40B4-BE49-F238E27FC236}">
                  <a16:creationId xmlns:a16="http://schemas.microsoft.com/office/drawing/2014/main" id="{DE8700D1-2930-43FF-92D9-60736085E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74213">
              <a:off x="7469295" y="5108723"/>
              <a:ext cx="798966" cy="851301"/>
            </a:xfrm>
            <a:prstGeom prst="rect">
              <a:avLst/>
            </a:prstGeom>
          </p:spPr>
        </p:pic>
        <p:pic>
          <p:nvPicPr>
            <p:cNvPr id="16" name="Grafik 15" descr="Ein Bild, das Uhr enthält.&#10;&#10;Automatisch generierte Beschreibung">
              <a:extLst>
                <a:ext uri="{FF2B5EF4-FFF2-40B4-BE49-F238E27FC236}">
                  <a16:creationId xmlns:a16="http://schemas.microsoft.com/office/drawing/2014/main" id="{D1D79647-4D9D-4350-B314-1779E6D7A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601036">
              <a:off x="8838451" y="6712787"/>
              <a:ext cx="629252" cy="670469"/>
            </a:xfrm>
            <a:prstGeom prst="rect">
              <a:avLst/>
            </a:prstGeom>
          </p:spPr>
        </p:pic>
        <p:pic>
          <p:nvPicPr>
            <p:cNvPr id="17" name="Grafik 16" descr="Ein Bild, das Uhr enthält.&#10;&#10;Automatisch generierte Beschreibung">
              <a:extLst>
                <a:ext uri="{FF2B5EF4-FFF2-40B4-BE49-F238E27FC236}">
                  <a16:creationId xmlns:a16="http://schemas.microsoft.com/office/drawing/2014/main" id="{796AFF5B-41DF-4E4C-9517-EC6E6267D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687843">
              <a:off x="10187451" y="3582114"/>
              <a:ext cx="629252" cy="670469"/>
            </a:xfrm>
            <a:prstGeom prst="rect">
              <a:avLst/>
            </a:prstGeom>
          </p:spPr>
        </p:pic>
        <p:pic>
          <p:nvPicPr>
            <p:cNvPr id="18" name="Grafik 17" descr="Ein Bild, das Uhr enthält.&#10;&#10;Automatisch generierte Beschreibung">
              <a:extLst>
                <a:ext uri="{FF2B5EF4-FFF2-40B4-BE49-F238E27FC236}">
                  <a16:creationId xmlns:a16="http://schemas.microsoft.com/office/drawing/2014/main" id="{8CCBB727-BB83-4576-9249-D74E3E221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52705">
              <a:off x="9786402" y="6040297"/>
              <a:ext cx="629252" cy="670469"/>
            </a:xfrm>
            <a:prstGeom prst="rect">
              <a:avLst/>
            </a:prstGeom>
          </p:spPr>
        </p:pic>
        <p:pic>
          <p:nvPicPr>
            <p:cNvPr id="19" name="Grafik 18" descr="Ein Bild, das Uhr enthält.&#10;&#10;Automatisch generierte Beschreibung">
              <a:extLst>
                <a:ext uri="{FF2B5EF4-FFF2-40B4-BE49-F238E27FC236}">
                  <a16:creationId xmlns:a16="http://schemas.microsoft.com/office/drawing/2014/main" id="{6545615A-B2BB-42A5-B928-2A911F13E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162221" flipH="1">
              <a:off x="8384845" y="4704947"/>
              <a:ext cx="629252" cy="670469"/>
            </a:xfrm>
            <a:prstGeom prst="rect">
              <a:avLst/>
            </a:prstGeom>
          </p:spPr>
        </p:pic>
        <p:pic>
          <p:nvPicPr>
            <p:cNvPr id="20" name="Grafik 19" descr="Ein Bild, das Uhr enthält.&#10;&#10;Automatisch generierte Beschreibung">
              <a:extLst>
                <a:ext uri="{FF2B5EF4-FFF2-40B4-BE49-F238E27FC236}">
                  <a16:creationId xmlns:a16="http://schemas.microsoft.com/office/drawing/2014/main" id="{929DDC6E-058C-4350-9525-601DD72E7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4084963" flipH="1">
              <a:off x="7869357" y="4187982"/>
              <a:ext cx="629252" cy="670469"/>
            </a:xfrm>
            <a:prstGeom prst="rect">
              <a:avLst/>
            </a:prstGeom>
          </p:spPr>
        </p:pic>
        <p:pic>
          <p:nvPicPr>
            <p:cNvPr id="21" name="Grafik 20" descr="Ein Bild, das Uhr enthält.&#10;&#10;Automatisch generierte Beschreibung">
              <a:extLst>
                <a:ext uri="{FF2B5EF4-FFF2-40B4-BE49-F238E27FC236}">
                  <a16:creationId xmlns:a16="http://schemas.microsoft.com/office/drawing/2014/main" id="{1F808698-08CA-4763-ABD0-226736589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086596" flipH="1">
              <a:off x="9309605" y="5100582"/>
              <a:ext cx="629252" cy="670469"/>
            </a:xfrm>
            <a:prstGeom prst="rect">
              <a:avLst/>
            </a:prstGeom>
          </p:spPr>
        </p:pic>
        <p:pic>
          <p:nvPicPr>
            <p:cNvPr id="22" name="Grafik 21" descr="Ein Bild, das Uhr enthält.&#10;&#10;Automatisch generierte Beschreibung">
              <a:extLst>
                <a:ext uri="{FF2B5EF4-FFF2-40B4-BE49-F238E27FC236}">
                  <a16:creationId xmlns:a16="http://schemas.microsoft.com/office/drawing/2014/main" id="{199F57E7-BD27-4521-AF89-F8E511F3E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625671" flipH="1">
              <a:off x="7270674" y="4170800"/>
              <a:ext cx="369909" cy="394138"/>
            </a:xfrm>
            <a:prstGeom prst="rect">
              <a:avLst/>
            </a:prstGeom>
          </p:spPr>
        </p:pic>
        <p:pic>
          <p:nvPicPr>
            <p:cNvPr id="23" name="Grafik 22" descr="Ein Bild, das Baum, Pflanze enthält.&#10;&#10;Automatisch generierte Beschreibung">
              <a:extLst>
                <a:ext uri="{FF2B5EF4-FFF2-40B4-BE49-F238E27FC236}">
                  <a16:creationId xmlns:a16="http://schemas.microsoft.com/office/drawing/2014/main" id="{9659A77D-2D6C-4E3E-A799-D2BAE2B10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4077764">
              <a:off x="8258930" y="5369270"/>
              <a:ext cx="491288" cy="941896"/>
            </a:xfrm>
            <a:prstGeom prst="rect">
              <a:avLst/>
            </a:prstGeom>
          </p:spPr>
        </p:pic>
        <p:pic>
          <p:nvPicPr>
            <p:cNvPr id="24" name="Grafik 23" descr="Ein Bild, das Baum, Pflanze enthält.&#10;&#10;Automatisch generierte Beschreibung">
              <a:extLst>
                <a:ext uri="{FF2B5EF4-FFF2-40B4-BE49-F238E27FC236}">
                  <a16:creationId xmlns:a16="http://schemas.microsoft.com/office/drawing/2014/main" id="{11D2DB1D-82BA-45AE-8231-F69B73ECE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494656">
              <a:off x="7165107" y="4749739"/>
              <a:ext cx="379086" cy="726783"/>
            </a:xfrm>
            <a:prstGeom prst="rect">
              <a:avLst/>
            </a:prstGeom>
          </p:spPr>
        </p:pic>
        <p:pic>
          <p:nvPicPr>
            <p:cNvPr id="25" name="Grafik 24" descr="Ein Bild, das Baum, Pflanze enthält.&#10;&#10;Automatisch generierte Beschreibung">
              <a:extLst>
                <a:ext uri="{FF2B5EF4-FFF2-40B4-BE49-F238E27FC236}">
                  <a16:creationId xmlns:a16="http://schemas.microsoft.com/office/drawing/2014/main" id="{436B5D40-E325-49F1-A80A-8E7B821D7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23482">
              <a:off x="6953269" y="5598537"/>
              <a:ext cx="540825" cy="1036868"/>
            </a:xfrm>
            <a:prstGeom prst="rect">
              <a:avLst/>
            </a:prstGeom>
          </p:spPr>
        </p:pic>
        <p:pic>
          <p:nvPicPr>
            <p:cNvPr id="26" name="Grafik 25" descr="Ein Bild, das Baum, Pflanze enthält.&#10;&#10;Automatisch generierte Beschreibung">
              <a:extLst>
                <a:ext uri="{FF2B5EF4-FFF2-40B4-BE49-F238E27FC236}">
                  <a16:creationId xmlns:a16="http://schemas.microsoft.com/office/drawing/2014/main" id="{EC2327D5-2DB8-4757-9A74-6C3CBE9E2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7049438">
              <a:off x="10225407" y="6352827"/>
              <a:ext cx="623225" cy="1194847"/>
            </a:xfrm>
            <a:prstGeom prst="rect">
              <a:avLst/>
            </a:prstGeom>
          </p:spPr>
        </p:pic>
        <p:pic>
          <p:nvPicPr>
            <p:cNvPr id="27" name="Grafik 26" descr="Ein Bild, das Uhr enthält.&#10;&#10;Automatisch generierte Beschreibung">
              <a:extLst>
                <a:ext uri="{FF2B5EF4-FFF2-40B4-BE49-F238E27FC236}">
                  <a16:creationId xmlns:a16="http://schemas.microsoft.com/office/drawing/2014/main" id="{86A461A7-66A3-4CB5-AB9A-A158D7AB6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65920" flipH="1">
              <a:off x="8485401" y="3434954"/>
              <a:ext cx="629252" cy="670469"/>
            </a:xfrm>
            <a:prstGeom prst="rect">
              <a:avLst/>
            </a:prstGeom>
          </p:spPr>
        </p:pic>
        <p:pic>
          <p:nvPicPr>
            <p:cNvPr id="28" name="Grafik 27" descr="Ein Bild, das Uhr enthält.&#10;&#10;Automatisch generierte Beschreibung">
              <a:extLst>
                <a:ext uri="{FF2B5EF4-FFF2-40B4-BE49-F238E27FC236}">
                  <a16:creationId xmlns:a16="http://schemas.microsoft.com/office/drawing/2014/main" id="{5D591401-3803-432D-BDF9-628D46C9C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162221" flipH="1">
              <a:off x="9295677" y="3047194"/>
              <a:ext cx="629252" cy="670469"/>
            </a:xfrm>
            <a:prstGeom prst="rect">
              <a:avLst/>
            </a:prstGeom>
          </p:spPr>
        </p:pic>
        <p:pic>
          <p:nvPicPr>
            <p:cNvPr id="29" name="Grafik 28" descr="Ein Bild, das Uhr enthält.&#10;&#10;Automatisch generierte Beschreibung">
              <a:extLst>
                <a:ext uri="{FF2B5EF4-FFF2-40B4-BE49-F238E27FC236}">
                  <a16:creationId xmlns:a16="http://schemas.microsoft.com/office/drawing/2014/main" id="{79723B1E-0060-45B6-9843-3E99DF57A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65920" flipH="1">
              <a:off x="9894223" y="2325447"/>
              <a:ext cx="629253" cy="670469"/>
            </a:xfrm>
            <a:prstGeom prst="rect">
              <a:avLst/>
            </a:prstGeom>
          </p:spPr>
        </p:pic>
        <p:pic>
          <p:nvPicPr>
            <p:cNvPr id="30" name="Grafik 29" descr="Ein Bild, das Baum, Pflanze enthält.&#10;&#10;Automatisch generierte Beschreibung">
              <a:extLst>
                <a:ext uri="{FF2B5EF4-FFF2-40B4-BE49-F238E27FC236}">
                  <a16:creationId xmlns:a16="http://schemas.microsoft.com/office/drawing/2014/main" id="{3962652E-C524-446C-A30B-E39E28B4A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469766">
              <a:off x="5379783" y="6339565"/>
              <a:ext cx="540825" cy="1036868"/>
            </a:xfrm>
            <a:prstGeom prst="rect">
              <a:avLst/>
            </a:prstGeom>
          </p:spPr>
        </p:pic>
        <p:pic>
          <p:nvPicPr>
            <p:cNvPr id="31" name="Grafik 30" descr="Ein Bild, das Uhr enthält.&#10;&#10;Automatisch generierte Beschreibung">
              <a:extLst>
                <a:ext uri="{FF2B5EF4-FFF2-40B4-BE49-F238E27FC236}">
                  <a16:creationId xmlns:a16="http://schemas.microsoft.com/office/drawing/2014/main" id="{6C9ABC38-3AB4-4CCD-8AB5-A373C9805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162221" flipH="1">
              <a:off x="9651852" y="4390916"/>
              <a:ext cx="629253" cy="670469"/>
            </a:xfrm>
            <a:prstGeom prst="rect">
              <a:avLst/>
            </a:prstGeom>
          </p:spPr>
        </p:pic>
        <p:pic>
          <p:nvPicPr>
            <p:cNvPr id="32" name="Grafik 31" descr="Ein Bild, das Uhr enthält.&#10;&#10;Automatisch generierte Beschreibung">
              <a:extLst>
                <a:ext uri="{FF2B5EF4-FFF2-40B4-BE49-F238E27FC236}">
                  <a16:creationId xmlns:a16="http://schemas.microsoft.com/office/drawing/2014/main" id="{67845006-D645-4A8F-8D88-AC87103D5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771106">
              <a:off x="5835246" y="6040226"/>
              <a:ext cx="777309" cy="828224"/>
            </a:xfrm>
            <a:prstGeom prst="rect">
              <a:avLst/>
            </a:prstGeom>
          </p:spPr>
        </p:pic>
        <p:pic>
          <p:nvPicPr>
            <p:cNvPr id="33" name="Grafik 32" descr="Ein Bild, das Uhr enthält.&#10;&#10;Automatisch generierte Beschreibung">
              <a:extLst>
                <a:ext uri="{FF2B5EF4-FFF2-40B4-BE49-F238E27FC236}">
                  <a16:creationId xmlns:a16="http://schemas.microsoft.com/office/drawing/2014/main" id="{77E3F3D3-30F0-44AC-87DC-6873C3AE6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94041">
              <a:off x="5953254" y="4837297"/>
              <a:ext cx="798966" cy="851301"/>
            </a:xfrm>
            <a:prstGeom prst="rect">
              <a:avLst/>
            </a:prstGeom>
          </p:spPr>
        </p:pic>
        <p:pic>
          <p:nvPicPr>
            <p:cNvPr id="34" name="Grafik 33" descr="Ein Bild, das Uhr enthält.&#10;&#10;Automatisch generierte Beschreibung">
              <a:extLst>
                <a:ext uri="{FF2B5EF4-FFF2-40B4-BE49-F238E27FC236}">
                  <a16:creationId xmlns:a16="http://schemas.microsoft.com/office/drawing/2014/main" id="{98D687ED-3D6A-437C-ADF9-E073DD449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65920" flipH="1">
              <a:off x="6355271" y="3805343"/>
              <a:ext cx="629252" cy="670469"/>
            </a:xfrm>
            <a:prstGeom prst="rect">
              <a:avLst/>
            </a:prstGeom>
          </p:spPr>
        </p:pic>
        <p:pic>
          <p:nvPicPr>
            <p:cNvPr id="35" name="Grafik 34" descr="Ein Bild, das Baum, Pflanze enthält.&#10;&#10;Automatisch generierte Beschreibung">
              <a:extLst>
                <a:ext uri="{FF2B5EF4-FFF2-40B4-BE49-F238E27FC236}">
                  <a16:creationId xmlns:a16="http://schemas.microsoft.com/office/drawing/2014/main" id="{AF0505C6-FC04-45DB-86F5-64EE2DC26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4077764">
              <a:off x="8895493" y="3850803"/>
              <a:ext cx="491288" cy="941896"/>
            </a:xfrm>
            <a:prstGeom prst="rect">
              <a:avLst/>
            </a:prstGeom>
          </p:spPr>
        </p:pic>
        <p:pic>
          <p:nvPicPr>
            <p:cNvPr id="36" name="Grafik 35" descr="Ein Bild, das Uhr enthält.&#10;&#10;Automatisch generierte Beschreibung">
              <a:extLst>
                <a:ext uri="{FF2B5EF4-FFF2-40B4-BE49-F238E27FC236}">
                  <a16:creationId xmlns:a16="http://schemas.microsoft.com/office/drawing/2014/main" id="{1065FCCE-3513-4878-9FB2-C6675F6D6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771106">
              <a:off x="5214882" y="4678219"/>
              <a:ext cx="777309" cy="828224"/>
            </a:xfrm>
            <a:prstGeom prst="rect">
              <a:avLst/>
            </a:prstGeom>
          </p:spPr>
        </p:pic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239612F6-3ADC-43F0-9BCC-2ACBEC397355}"/>
              </a:ext>
            </a:extLst>
          </p:cNvPr>
          <p:cNvSpPr txBox="1"/>
          <p:nvPr/>
        </p:nvSpPr>
        <p:spPr>
          <a:xfrm>
            <a:off x="2079321" y="5937337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de-DE" sz="1400" dirty="0" err="1">
              <a:solidFill>
                <a:schemeClr val="tx2"/>
              </a:solidFill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B4E33C89-9377-479F-B06D-E0638C6E9A11}"/>
              </a:ext>
            </a:extLst>
          </p:cNvPr>
          <p:cNvSpPr txBox="1"/>
          <p:nvPr/>
        </p:nvSpPr>
        <p:spPr>
          <a:xfrm rot="16200000">
            <a:off x="11334498" y="5360840"/>
            <a:ext cx="140102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de-DE" sz="800" dirty="0">
                <a:solidFill>
                  <a:schemeClr val="tx2"/>
                </a:solidFill>
                <a:latin typeface="-apple-system"/>
              </a:rPr>
              <a:t>Photo by </a:t>
            </a:r>
            <a:r>
              <a:rPr lang="en-US" altLang="de-DE" sz="800" dirty="0" err="1">
                <a:solidFill>
                  <a:schemeClr val="tx2"/>
                </a:solidFill>
                <a:latin typeface="-apple-system"/>
              </a:rPr>
              <a:t>Dex</a:t>
            </a:r>
            <a:r>
              <a:rPr lang="en-US" altLang="de-DE" sz="800" dirty="0">
                <a:solidFill>
                  <a:schemeClr val="tx2"/>
                </a:solidFill>
                <a:latin typeface="-apple-system"/>
              </a:rPr>
              <a:t> Ezekiel on </a:t>
            </a:r>
            <a:r>
              <a:rPr lang="en-US" altLang="de-DE" sz="800" dirty="0" err="1">
                <a:solidFill>
                  <a:schemeClr val="tx2"/>
                </a:solidFill>
                <a:latin typeface="-apple-system"/>
              </a:rPr>
              <a:t>Unsplash</a:t>
            </a:r>
            <a:endParaRPr lang="en-US" altLang="de-DE" sz="800" dirty="0">
              <a:solidFill>
                <a:schemeClr val="tx2"/>
              </a:solidFill>
              <a:latin typeface="-apple-system"/>
            </a:endParaRPr>
          </a:p>
        </p:txBody>
      </p:sp>
      <p:pic>
        <p:nvPicPr>
          <p:cNvPr id="3" name="Grafik 2">
            <a:hlinkClick r:id="rId12" action="ppaction://hlinksldjump"/>
            <a:extLst>
              <a:ext uri="{FF2B5EF4-FFF2-40B4-BE49-F238E27FC236}">
                <a16:creationId xmlns:a16="http://schemas.microsoft.com/office/drawing/2014/main" id="{87D42B15-B100-4F32-A387-0209DC9678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605189" y="6325084"/>
            <a:ext cx="451143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4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58ED25B5-7C84-4C01-A9BA-00E05667960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1" name="think-cell Folie" r:id="rId5" imgW="289" imgH="290" progId="TCLayout.ActiveDocument.1">
                  <p:embed/>
                </p:oleObj>
              </mc:Choice>
              <mc:Fallback>
                <p:oleObj name="think-cell Folie" r:id="rId5" imgW="289" imgH="290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58ED25B5-7C84-4C01-A9BA-00E0566796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31877079-CB00-42A4-B58A-72703A01C87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A09C83-DC3A-48DD-8B7C-9240BBC7D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041" y="1661905"/>
            <a:ext cx="11114096" cy="2031325"/>
          </a:xfrm>
        </p:spPr>
        <p:txBody>
          <a:bodyPr/>
          <a:lstStyle/>
          <a:p>
            <a:r>
              <a:rPr lang="de-DE" dirty="0"/>
              <a:t>Lieferantenfragebogen mit direkter Auswertung für den GWÖ-Rechner </a:t>
            </a:r>
          </a:p>
        </p:txBody>
      </p:sp>
      <p:sp>
        <p:nvSpPr>
          <p:cNvPr id="10" name="Untertitel 9">
            <a:extLst>
              <a:ext uri="{FF2B5EF4-FFF2-40B4-BE49-F238E27FC236}">
                <a16:creationId xmlns:a16="http://schemas.microsoft.com/office/drawing/2014/main" id="{0FD07DB7-2FDC-442C-BCCD-5FC57893F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904" y="3938018"/>
            <a:ext cx="11114096" cy="2176686"/>
          </a:xfrm>
        </p:spPr>
        <p:txBody>
          <a:bodyPr/>
          <a:lstStyle/>
          <a:p>
            <a:r>
              <a:rPr lang="de-DE" dirty="0"/>
              <a:t>Ein einfacher und </a:t>
            </a:r>
          </a:p>
          <a:p>
            <a:r>
              <a:rPr lang="de-DE" dirty="0"/>
              <a:t>praktischer </a:t>
            </a:r>
          </a:p>
          <a:p>
            <a:r>
              <a:rPr lang="de-DE" dirty="0"/>
              <a:t>Lösungsansatz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9E1A24F-A78F-47A1-A470-33210B0B448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9920288" y="6534150"/>
            <a:ext cx="2271712" cy="138113"/>
          </a:xfrm>
        </p:spPr>
        <p:txBody>
          <a:bodyPr/>
          <a:lstStyle/>
          <a:p>
            <a:r>
              <a:rPr lang="de-DE"/>
              <a:t>Ideensammlung  |  www.ecogood.org  |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D030B7-0B52-4158-87DE-5E37E328FB6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53863" y="6534150"/>
            <a:ext cx="338137" cy="138113"/>
          </a:xfrm>
        </p:spPr>
        <p:txBody>
          <a:bodyPr/>
          <a:lstStyle/>
          <a:p>
            <a:fld id="{16A9DCB5-B3F8-4C5F-8A04-2839B3CDE4F1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488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77B32849-400D-4061-98A7-0CA0A3416B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27" name="Bildplatzhalter 4" descr="Ein Bild, das Gebäude, fahrend, Schüssel, Mann enthält.&#10;&#10;Automatisch generierte Beschreibung">
            <a:extLst>
              <a:ext uri="{FF2B5EF4-FFF2-40B4-BE49-F238E27FC236}">
                <a16:creationId xmlns:a16="http://schemas.microsoft.com/office/drawing/2014/main" id="{254652A9-DEE1-46CA-B0FE-C615456504E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t="12" b="12"/>
          <a:stretch>
            <a:fillRect/>
          </a:stretch>
        </p:blipFill>
        <p:spPr>
          <a:xfrm>
            <a:off x="114296" y="3490617"/>
            <a:ext cx="3887787" cy="3240088"/>
          </a:xfrm>
        </p:spPr>
      </p:pic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7A8E2410-944C-49CE-A03A-1F441FED6BB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6" name="think-cell Folie" r:id="rId6" imgW="289" imgH="290" progId="TCLayout.ActiveDocument.1">
                  <p:embed/>
                </p:oleObj>
              </mc:Choice>
              <mc:Fallback>
                <p:oleObj name="think-cell Folie" r:id="rId6" imgW="289" imgH="290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7A8E2410-944C-49CE-A03A-1F441FED6B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hteck 47" hidden="1">
            <a:extLst>
              <a:ext uri="{FF2B5EF4-FFF2-40B4-BE49-F238E27FC236}">
                <a16:creationId xmlns:a16="http://schemas.microsoft.com/office/drawing/2014/main" id="{25DE7C2F-0337-4F30-B8FF-0AE11486867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112C59FC-B915-4319-836C-CD54F118E30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37F1AC83-6013-4E9F-8540-20ADF9B2D1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9" name="Titel 38">
            <a:extLst>
              <a:ext uri="{FF2B5EF4-FFF2-40B4-BE49-F238E27FC236}">
                <a16:creationId xmlns:a16="http://schemas.microsoft.com/office/drawing/2014/main" id="{03277B17-9D06-4A9B-AF7D-2BE49CC8F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Kapitel a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5CDD411C-93A6-4481-AFAD-5187976631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62682" y="138084"/>
            <a:ext cx="3887787" cy="3240088"/>
          </a:xfrm>
        </p:spPr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CF3052A4-12B5-4319-A367-39C9192569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74603" y="3491530"/>
            <a:ext cx="3887787" cy="3240088"/>
          </a:xfrm>
        </p:spPr>
      </p:sp>
      <p:sp>
        <p:nvSpPr>
          <p:cNvPr id="63" name="Textplatzhalter 62">
            <a:extLst>
              <a:ext uri="{FF2B5EF4-FFF2-40B4-BE49-F238E27FC236}">
                <a16:creationId xmlns:a16="http://schemas.microsoft.com/office/drawing/2014/main" id="{58CAD441-3537-4854-B27A-CD277920177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74895" y="359163"/>
            <a:ext cx="3582482" cy="312330"/>
          </a:xfrm>
        </p:spPr>
        <p:txBody>
          <a:bodyPr/>
          <a:lstStyle/>
          <a:p>
            <a:r>
              <a:rPr lang="de-DE" dirty="0"/>
              <a:t>Kapitel B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7508677F-4428-44BE-AACE-555A481832C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04833" y="359163"/>
            <a:ext cx="3582482" cy="312330"/>
          </a:xfrm>
        </p:spPr>
        <p:txBody>
          <a:bodyPr/>
          <a:lstStyle/>
          <a:p>
            <a:r>
              <a:rPr lang="de-DE" dirty="0"/>
              <a:t>Kapitel c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975EDBBD-4692-4510-9C76-6DF210E5EA1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274895" y="3737363"/>
            <a:ext cx="3582482" cy="312330"/>
          </a:xfrm>
        </p:spPr>
        <p:txBody>
          <a:bodyPr/>
          <a:lstStyle/>
          <a:p>
            <a:r>
              <a:rPr lang="de-DE" dirty="0"/>
              <a:t>Kapitel d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8DCE994A-E70B-465F-B265-B313B3A84E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04833" y="3737363"/>
            <a:ext cx="3582482" cy="312330"/>
          </a:xfrm>
        </p:spPr>
        <p:txBody>
          <a:bodyPr/>
          <a:lstStyle/>
          <a:p>
            <a:r>
              <a:rPr lang="de-DE" dirty="0"/>
              <a:t>Kapitel 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E1F4F1D-DF7A-40F9-9C2B-933F4BDC6E44}"/>
              </a:ext>
            </a:extLst>
          </p:cNvPr>
          <p:cNvSpPr txBox="1"/>
          <p:nvPr/>
        </p:nvSpPr>
        <p:spPr>
          <a:xfrm>
            <a:off x="4274895" y="917368"/>
            <a:ext cx="3582482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3200" b="1" dirty="0">
                <a:solidFill>
                  <a:schemeClr val="bg1"/>
                </a:solidFill>
              </a:rPr>
              <a:t>Ausgangs-situation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B11BB4D-0EAA-4B92-BE4B-ED6CCD533320}"/>
              </a:ext>
            </a:extLst>
          </p:cNvPr>
          <p:cNvSpPr txBox="1"/>
          <p:nvPr/>
        </p:nvSpPr>
        <p:spPr>
          <a:xfrm>
            <a:off x="253383" y="917368"/>
            <a:ext cx="3582482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3200" b="1" dirty="0">
                <a:solidFill>
                  <a:schemeClr val="bg1"/>
                </a:solidFill>
              </a:rPr>
              <a:t>Überlegung	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198967F-9C1E-4C60-BB98-2DB56F2A3616}"/>
              </a:ext>
            </a:extLst>
          </p:cNvPr>
          <p:cNvSpPr txBox="1"/>
          <p:nvPr/>
        </p:nvSpPr>
        <p:spPr>
          <a:xfrm>
            <a:off x="8304833" y="917368"/>
            <a:ext cx="3582482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3200" b="1" dirty="0">
                <a:solidFill>
                  <a:schemeClr val="bg1"/>
                </a:solidFill>
              </a:rPr>
              <a:t>Nutzen / Lösung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1FD4342F-F265-4654-94B8-2E9868B738A2}"/>
              </a:ext>
            </a:extLst>
          </p:cNvPr>
          <p:cNvSpPr txBox="1"/>
          <p:nvPr/>
        </p:nvSpPr>
        <p:spPr>
          <a:xfrm>
            <a:off x="4274895" y="4336974"/>
            <a:ext cx="3582482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3200" b="1" dirty="0">
                <a:solidFill>
                  <a:schemeClr val="bg1"/>
                </a:solidFill>
              </a:rPr>
              <a:t>Fragebogen	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BD4E2192-A2F7-4EFD-B8A9-F07973CE2B9E}"/>
              </a:ext>
            </a:extLst>
          </p:cNvPr>
          <p:cNvSpPr txBox="1"/>
          <p:nvPr/>
        </p:nvSpPr>
        <p:spPr>
          <a:xfrm>
            <a:off x="8304833" y="4336974"/>
            <a:ext cx="3582482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3200" b="1" dirty="0">
                <a:solidFill>
                  <a:schemeClr val="bg1"/>
                </a:solidFill>
              </a:rPr>
              <a:t>Zusammen-fassung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C5745FB-4F45-4EAC-9C96-F21DDDECD6C4}"/>
              </a:ext>
            </a:extLst>
          </p:cNvPr>
          <p:cNvSpPr txBox="1"/>
          <p:nvPr/>
        </p:nvSpPr>
        <p:spPr>
          <a:xfrm>
            <a:off x="6514636" y="3630626"/>
            <a:ext cx="1594228" cy="22990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166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30E3F35-65AE-4303-8D60-9C8F7884E4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10423687">
            <a:off x="6425077" y="723640"/>
            <a:ext cx="1283979" cy="995119"/>
          </a:xfrm>
          <a:prstGeom prst="rect">
            <a:avLst/>
          </a:prstGeom>
        </p:spPr>
      </p:pic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C22200DB-291F-40E3-80C7-25D0ACF0BBD2}"/>
              </a:ext>
            </a:extLst>
          </p:cNvPr>
          <p:cNvGrpSpPr/>
          <p:nvPr/>
        </p:nvGrpSpPr>
        <p:grpSpPr>
          <a:xfrm rot="19684965">
            <a:off x="10007840" y="4318444"/>
            <a:ext cx="2883137" cy="2395274"/>
            <a:chOff x="4530479" y="-363690"/>
            <a:chExt cx="4274957" cy="3551581"/>
          </a:xfrm>
        </p:grpSpPr>
        <p:pic>
          <p:nvPicPr>
            <p:cNvPr id="30" name="Grafik 29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8D2F6E7B-928A-45FD-B8D4-4DB9E48CB2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7600" y="2003741"/>
              <a:ext cx="626365" cy="1184150"/>
            </a:xfrm>
            <a:prstGeom prst="rect">
              <a:avLst/>
            </a:prstGeom>
          </p:spPr>
        </p:pic>
        <p:pic>
          <p:nvPicPr>
            <p:cNvPr id="31" name="Grafik 30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57D76E07-D7F4-4B95-81F8-207C424961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499" y="1803748"/>
              <a:ext cx="900686" cy="964694"/>
            </a:xfrm>
            <a:prstGeom prst="rect">
              <a:avLst/>
            </a:prstGeom>
          </p:spPr>
        </p:pic>
        <p:pic>
          <p:nvPicPr>
            <p:cNvPr id="32" name="Grafik 31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0F255E67-A214-4535-A944-E4029580FA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52274">
              <a:off x="5315119" y="1039670"/>
              <a:ext cx="482922" cy="912969"/>
            </a:xfrm>
            <a:prstGeom prst="rect">
              <a:avLst/>
            </a:prstGeom>
          </p:spPr>
        </p:pic>
        <p:pic>
          <p:nvPicPr>
            <p:cNvPr id="33" name="Grafik 32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3F3C72A3-3928-41A1-A0BD-D346D327F4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87032">
              <a:off x="4891565" y="436973"/>
              <a:ext cx="357417" cy="675700"/>
            </a:xfrm>
            <a:prstGeom prst="rect">
              <a:avLst/>
            </a:prstGeom>
          </p:spPr>
        </p:pic>
        <p:pic>
          <p:nvPicPr>
            <p:cNvPr id="34" name="Grafik 33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50CFEEAF-8DE9-40D6-9228-7B4F175687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1701">
              <a:off x="6058858" y="108845"/>
              <a:ext cx="427737" cy="808641"/>
            </a:xfrm>
            <a:prstGeom prst="rect">
              <a:avLst/>
            </a:prstGeom>
          </p:spPr>
        </p:pic>
        <p:pic>
          <p:nvPicPr>
            <p:cNvPr id="35" name="Grafik 34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5EFDD81E-0734-4517-993C-D538E0530A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26452">
              <a:off x="6566685" y="1049412"/>
              <a:ext cx="313883" cy="593399"/>
            </a:xfrm>
            <a:prstGeom prst="rect">
              <a:avLst/>
            </a:prstGeom>
          </p:spPr>
        </p:pic>
        <p:pic>
          <p:nvPicPr>
            <p:cNvPr id="40" name="Grafik 39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7607E891-34DD-4C7D-8A4F-579F94842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727722">
              <a:off x="7501823" y="-63189"/>
              <a:ext cx="550425" cy="1040584"/>
            </a:xfrm>
            <a:prstGeom prst="rect">
              <a:avLst/>
            </a:prstGeom>
          </p:spPr>
        </p:pic>
        <p:pic>
          <p:nvPicPr>
            <p:cNvPr id="41" name="Grafik 40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005F094D-0F8B-4E1F-8F0D-5299D9A046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41665">
              <a:off x="5875111" y="1031633"/>
              <a:ext cx="644612" cy="690422"/>
            </a:xfrm>
            <a:prstGeom prst="rect">
              <a:avLst/>
            </a:prstGeom>
          </p:spPr>
        </p:pic>
        <p:pic>
          <p:nvPicPr>
            <p:cNvPr id="42" name="Grafik 41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6E8531D9-ACFD-4B9A-A2E2-6DB392A4B4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78683">
              <a:off x="7096983" y="648815"/>
              <a:ext cx="553535" cy="592872"/>
            </a:xfrm>
            <a:prstGeom prst="rect">
              <a:avLst/>
            </a:prstGeom>
          </p:spPr>
        </p:pic>
        <p:pic>
          <p:nvPicPr>
            <p:cNvPr id="43" name="Grafik 42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5A1EB7B5-072A-486F-AD70-B7833A9DDB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39445">
              <a:off x="8232232" y="-211947"/>
              <a:ext cx="553535" cy="592872"/>
            </a:xfrm>
            <a:prstGeom prst="rect">
              <a:avLst/>
            </a:prstGeom>
          </p:spPr>
        </p:pic>
        <p:pic>
          <p:nvPicPr>
            <p:cNvPr id="44" name="Grafik 43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1C47790E-8312-43A6-8AB7-291A42AD92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10060">
              <a:off x="7281900" y="-353689"/>
              <a:ext cx="553535" cy="592872"/>
            </a:xfrm>
            <a:prstGeom prst="rect">
              <a:avLst/>
            </a:prstGeom>
          </p:spPr>
        </p:pic>
        <p:pic>
          <p:nvPicPr>
            <p:cNvPr id="45" name="Grafik 44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F7AE74F0-795A-4B94-A0CC-D15303AB9F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51917" flipH="1">
              <a:off x="5632729" y="-383358"/>
              <a:ext cx="553535" cy="592872"/>
            </a:xfrm>
            <a:prstGeom prst="rect">
              <a:avLst/>
            </a:prstGeom>
          </p:spPr>
        </p:pic>
        <p:pic>
          <p:nvPicPr>
            <p:cNvPr id="46" name="Grafik 45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C0205E70-6A3A-4107-A52E-516CA3D1B7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38370">
              <a:off x="4890417" y="-381785"/>
              <a:ext cx="553535" cy="592872"/>
            </a:xfrm>
            <a:prstGeom prst="rect">
              <a:avLst/>
            </a:prstGeom>
          </p:spPr>
        </p:pic>
        <p:pic>
          <p:nvPicPr>
            <p:cNvPr id="49" name="Grafik 48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76CAC6C4-49F6-427A-B8CC-43C6F4AE6A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19203">
              <a:off x="4541419" y="80197"/>
              <a:ext cx="307905" cy="329786"/>
            </a:xfrm>
            <a:prstGeom prst="rect">
              <a:avLst/>
            </a:prstGeom>
          </p:spPr>
        </p:pic>
        <p:pic>
          <p:nvPicPr>
            <p:cNvPr id="50" name="Grafik 49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A478EA4D-C771-4044-B2E8-341B50009D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9321" y="0"/>
              <a:ext cx="760485" cy="814530"/>
            </a:xfrm>
            <a:prstGeom prst="rect">
              <a:avLst/>
            </a:prstGeom>
          </p:spPr>
        </p:pic>
        <p:pic>
          <p:nvPicPr>
            <p:cNvPr id="51" name="Grafik 50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2F33A0F3-63CE-4FAB-A21B-5ADAE6F035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76415">
              <a:off x="5275653" y="384699"/>
              <a:ext cx="712693" cy="763341"/>
            </a:xfrm>
            <a:prstGeom prst="rect">
              <a:avLst/>
            </a:prstGeom>
          </p:spPr>
        </p:pic>
      </p:grpSp>
      <p:pic>
        <p:nvPicPr>
          <p:cNvPr id="57" name="Grafik 56" descr="Ein Bild, das Tisch, sitzend, klein, haltend enthält.&#10;&#10;Automatisch generierte Beschreibung">
            <a:extLst>
              <a:ext uri="{FF2B5EF4-FFF2-40B4-BE49-F238E27FC236}">
                <a16:creationId xmlns:a16="http://schemas.microsoft.com/office/drawing/2014/main" id="{873FC1E1-13C7-47BA-94DF-9F11167FD4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77314" y="2264043"/>
            <a:ext cx="2812269" cy="1103045"/>
          </a:xfrm>
          <a:prstGeom prst="rect">
            <a:avLst/>
          </a:prstGeom>
        </p:spPr>
      </p:pic>
      <p:pic>
        <p:nvPicPr>
          <p:cNvPr id="61" name="Grafik 60" descr="Sanduhr">
            <a:extLst>
              <a:ext uri="{FF2B5EF4-FFF2-40B4-BE49-F238E27FC236}">
                <a16:creationId xmlns:a16="http://schemas.microsoft.com/office/drawing/2014/main" id="{B4EE28ED-1631-4E1C-983C-F297FCACE4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500174" y="1450451"/>
            <a:ext cx="1278775" cy="1278775"/>
          </a:xfrm>
          <a:prstGeom prst="rect">
            <a:avLst/>
          </a:prstGeom>
        </p:spPr>
      </p:pic>
      <p:sp>
        <p:nvSpPr>
          <p:cNvPr id="4" name="Rechteck 3">
            <a:hlinkClick r:id="rId14" action="ppaction://hlinksldjump"/>
            <a:extLst>
              <a:ext uri="{FF2B5EF4-FFF2-40B4-BE49-F238E27FC236}">
                <a16:creationId xmlns:a16="http://schemas.microsoft.com/office/drawing/2014/main" id="{470C3044-0259-4F77-8F2D-E49D3EA97B97}"/>
              </a:ext>
            </a:extLst>
          </p:cNvPr>
          <p:cNvSpPr/>
          <p:nvPr/>
        </p:nvSpPr>
        <p:spPr>
          <a:xfrm>
            <a:off x="0" y="0"/>
            <a:ext cx="4092377" cy="342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de-DE" sz="1400">
              <a:solidFill>
                <a:schemeClr val="tx2"/>
              </a:solidFill>
            </a:endParaRPr>
          </a:p>
        </p:txBody>
      </p:sp>
      <p:sp>
        <p:nvSpPr>
          <p:cNvPr id="52" name="Rechteck 51">
            <a:hlinkClick r:id="rId15" action="ppaction://hlinksldjump"/>
            <a:extLst>
              <a:ext uri="{FF2B5EF4-FFF2-40B4-BE49-F238E27FC236}">
                <a16:creationId xmlns:a16="http://schemas.microsoft.com/office/drawing/2014/main" id="{FBDD5766-B5D2-443A-BC45-FAC942376D00}"/>
              </a:ext>
            </a:extLst>
          </p:cNvPr>
          <p:cNvSpPr/>
          <p:nvPr/>
        </p:nvSpPr>
        <p:spPr>
          <a:xfrm>
            <a:off x="4095278" y="-21876"/>
            <a:ext cx="3944617" cy="342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de-DE" sz="1400">
              <a:solidFill>
                <a:schemeClr val="tx2"/>
              </a:solidFill>
            </a:endParaRPr>
          </a:p>
        </p:txBody>
      </p:sp>
      <p:sp>
        <p:nvSpPr>
          <p:cNvPr id="53" name="Rechteck 52">
            <a:hlinkClick r:id="rId14" action="ppaction://hlinksldjump"/>
            <a:extLst>
              <a:ext uri="{FF2B5EF4-FFF2-40B4-BE49-F238E27FC236}">
                <a16:creationId xmlns:a16="http://schemas.microsoft.com/office/drawing/2014/main" id="{B2525C67-0EC0-4A5B-98B8-6A2BB0DCB59E}"/>
              </a:ext>
            </a:extLst>
          </p:cNvPr>
          <p:cNvSpPr/>
          <p:nvPr/>
        </p:nvSpPr>
        <p:spPr>
          <a:xfrm>
            <a:off x="8149416" y="41005"/>
            <a:ext cx="3944617" cy="342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de-DE" sz="1400">
              <a:solidFill>
                <a:schemeClr val="tx2"/>
              </a:solidFill>
            </a:endParaRPr>
          </a:p>
        </p:txBody>
      </p:sp>
      <p:sp>
        <p:nvSpPr>
          <p:cNvPr id="54" name="Rechteck 53">
            <a:hlinkClick r:id="rId16" action="ppaction://hlinksldjump"/>
            <a:extLst>
              <a:ext uri="{FF2B5EF4-FFF2-40B4-BE49-F238E27FC236}">
                <a16:creationId xmlns:a16="http://schemas.microsoft.com/office/drawing/2014/main" id="{2AF4471D-DA85-41A1-B567-75C90FFDBD71}"/>
              </a:ext>
            </a:extLst>
          </p:cNvPr>
          <p:cNvSpPr/>
          <p:nvPr/>
        </p:nvSpPr>
        <p:spPr>
          <a:xfrm>
            <a:off x="8123765" y="-10994"/>
            <a:ext cx="3944617" cy="342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de-DE" sz="1400">
              <a:solidFill>
                <a:schemeClr val="tx2"/>
              </a:solidFill>
            </a:endParaRPr>
          </a:p>
        </p:txBody>
      </p:sp>
      <p:sp>
        <p:nvSpPr>
          <p:cNvPr id="55" name="Rechteck 54">
            <a:hlinkClick r:id="rId17" action="ppaction://hlinksldjump"/>
            <a:extLst>
              <a:ext uri="{FF2B5EF4-FFF2-40B4-BE49-F238E27FC236}">
                <a16:creationId xmlns:a16="http://schemas.microsoft.com/office/drawing/2014/main" id="{C94731D0-B5ED-4D6B-A1DE-3C65B378AFEB}"/>
              </a:ext>
            </a:extLst>
          </p:cNvPr>
          <p:cNvSpPr/>
          <p:nvPr/>
        </p:nvSpPr>
        <p:spPr>
          <a:xfrm>
            <a:off x="8201029" y="3445824"/>
            <a:ext cx="3944617" cy="342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de-DE" sz="1400">
              <a:solidFill>
                <a:schemeClr val="tx2"/>
              </a:solidFill>
            </a:endParaRPr>
          </a:p>
        </p:txBody>
      </p:sp>
      <p:sp>
        <p:nvSpPr>
          <p:cNvPr id="56" name="Rechteck 55">
            <a:hlinkClick r:id="rId18" action="ppaction://hlinksldjump"/>
            <a:extLst>
              <a:ext uri="{FF2B5EF4-FFF2-40B4-BE49-F238E27FC236}">
                <a16:creationId xmlns:a16="http://schemas.microsoft.com/office/drawing/2014/main" id="{8CBC7C4A-9C26-4E8C-AB39-F272A43392AE}"/>
              </a:ext>
            </a:extLst>
          </p:cNvPr>
          <p:cNvSpPr/>
          <p:nvPr/>
        </p:nvSpPr>
        <p:spPr>
          <a:xfrm>
            <a:off x="4130252" y="3445824"/>
            <a:ext cx="3944617" cy="342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de-DE" sz="1400">
              <a:solidFill>
                <a:schemeClr val="tx2"/>
              </a:solidFill>
            </a:endParaRPr>
          </a:p>
        </p:txBody>
      </p:sp>
      <p:sp>
        <p:nvSpPr>
          <p:cNvPr id="58" name="Rechteck 57">
            <a:hlinkClick r:id="rId14" action="ppaction://hlinksldjump"/>
            <a:extLst>
              <a:ext uri="{FF2B5EF4-FFF2-40B4-BE49-F238E27FC236}">
                <a16:creationId xmlns:a16="http://schemas.microsoft.com/office/drawing/2014/main" id="{78D46136-EAE0-46FF-9873-0DA6968A5309}"/>
              </a:ext>
            </a:extLst>
          </p:cNvPr>
          <p:cNvSpPr/>
          <p:nvPr/>
        </p:nvSpPr>
        <p:spPr>
          <a:xfrm>
            <a:off x="60296" y="3427901"/>
            <a:ext cx="3944617" cy="342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de-DE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1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6D15B982-AB01-4564-A1C9-6544BBB382C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9" name="think-cell Folie" r:id="rId5" imgW="289" imgH="290" progId="TCLayout.ActiveDocument.1">
                  <p:embed/>
                </p:oleObj>
              </mc:Choice>
              <mc:Fallback>
                <p:oleObj name="think-cell Folie" r:id="rId5" imgW="289" imgH="29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6D15B982-AB01-4564-A1C9-6544BBB38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72AE2B6F-A825-4A67-8196-4F5D8CF6C19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800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D4AC25-6590-49A3-ACC5-A8B6E9EA5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01 Überlegung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EEDFA2-F22C-445B-8918-3C537607490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0361613" y="6534150"/>
            <a:ext cx="1830387" cy="138113"/>
          </a:xfrm>
        </p:spPr>
        <p:txBody>
          <a:bodyPr/>
          <a:lstStyle/>
          <a:p>
            <a:r>
              <a:rPr lang="de-DE" dirty="0"/>
              <a:t>Ideensammlung  |  w.ecogood.org  |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34B879-1E0A-4F94-8710-002B0AA1CBE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53863" y="6534150"/>
            <a:ext cx="338137" cy="138113"/>
          </a:xfrm>
        </p:spPr>
        <p:txBody>
          <a:bodyPr/>
          <a:lstStyle/>
          <a:p>
            <a:fld id="{16A9DCB5-B3F8-4C5F-8A04-2839B3CDE4F1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10" name="Grafik 9" descr="Ein Bild, das Tisch, sitzend, klein, haltend enthält.&#10;&#10;Automatisch generierte Beschreibung">
            <a:extLst>
              <a:ext uri="{FF2B5EF4-FFF2-40B4-BE49-F238E27FC236}">
                <a16:creationId xmlns:a16="http://schemas.microsoft.com/office/drawing/2014/main" id="{86257454-F84B-4033-B202-0C64635F97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73016" y="3987212"/>
            <a:ext cx="6845968" cy="2685167"/>
          </a:xfrm>
          <a:prstGeom prst="rect">
            <a:avLst/>
          </a:prstGeom>
        </p:spPr>
      </p:pic>
      <p:pic>
        <p:nvPicPr>
          <p:cNvPr id="7" name="Grafik 6">
            <a:hlinkClick r:id="rId8" action="ppaction://hlinksldjump"/>
            <a:extLst>
              <a:ext uri="{FF2B5EF4-FFF2-40B4-BE49-F238E27FC236}">
                <a16:creationId xmlns:a16="http://schemas.microsoft.com/office/drawing/2014/main" id="{85543345-3C49-404F-94A5-C1F00C0371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71788" y="6070814"/>
            <a:ext cx="451143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7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kt 18" hidden="1">
            <a:extLst>
              <a:ext uri="{FF2B5EF4-FFF2-40B4-BE49-F238E27FC236}">
                <a16:creationId xmlns:a16="http://schemas.microsoft.com/office/drawing/2014/main" id="{C35B2974-AC75-457F-A322-80C16308551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3" name="think-cell Folie" r:id="rId5" imgW="289" imgH="290" progId="TCLayout.ActiveDocument.1">
                  <p:embed/>
                </p:oleObj>
              </mc:Choice>
              <mc:Fallback>
                <p:oleObj name="think-cell Folie" r:id="rId5" imgW="289" imgH="290" progId="TCLayout.ActiveDocument.1">
                  <p:embed/>
                  <p:pic>
                    <p:nvPicPr>
                      <p:cNvPr id="19" name="Objekt 18" hidden="1">
                        <a:extLst>
                          <a:ext uri="{FF2B5EF4-FFF2-40B4-BE49-F238E27FC236}">
                            <a16:creationId xmlns:a16="http://schemas.microsoft.com/office/drawing/2014/main" id="{C35B2974-AC75-457F-A322-80C1630855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F4D4B106-2BA6-4924-B8C7-C7A52B7ACA2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94F743-F3AC-4BFF-B5D8-86ED2C973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52" y="355480"/>
            <a:ext cx="11089986" cy="2215991"/>
          </a:xfrm>
        </p:spPr>
        <p:txBody>
          <a:bodyPr/>
          <a:lstStyle/>
          <a:p>
            <a:r>
              <a:rPr lang="de-DE" dirty="0"/>
              <a:t>Überlegung – </a:t>
            </a:r>
            <a:br>
              <a:rPr lang="de-DE" dirty="0"/>
            </a:br>
            <a:r>
              <a:rPr lang="de-DE" dirty="0">
                <a:effectLst/>
                <a:ea typeface="Times New Roman" panose="02020603050405020304" pitchFamily="18" charset="0"/>
              </a:rPr>
              <a:t>Wie bearbeite ich diese Berührungsgruppe Lieferanten langfristig?</a:t>
            </a:r>
            <a:br>
              <a:rPr lang="de-DE" dirty="0">
                <a:effectLst/>
                <a:ea typeface="Times New Roman" panose="02020603050405020304" pitchFamily="18" charset="0"/>
              </a:rPr>
            </a:br>
            <a:r>
              <a:rPr lang="de-DE" dirty="0">
                <a:effectLst/>
                <a:ea typeface="Times New Roman" panose="02020603050405020304" pitchFamily="18" charset="0"/>
              </a:rPr>
              <a:t>Wie erhebe ich Daten zu meinen Lieferant*Innen?</a:t>
            </a:r>
            <a:br>
              <a:rPr lang="de-DE" dirty="0">
                <a:effectLst/>
                <a:ea typeface="Times New Roman" panose="02020603050405020304" pitchFamily="18" charset="0"/>
              </a:rPr>
            </a:br>
            <a:r>
              <a:rPr lang="de-DE" dirty="0">
                <a:effectLst/>
                <a:ea typeface="Times New Roman" panose="02020603050405020304" pitchFamily="18" charset="0"/>
              </a:rPr>
              <a:t>Wie bewerte ich diese Berührungsgruppe so, dass es kompatibel ist mit unserem GWÖ-Rechner?</a:t>
            </a:r>
            <a:br>
              <a:rPr lang="de-DE" dirty="0">
                <a:effectLst/>
                <a:ea typeface="Times New Roman" panose="02020603050405020304" pitchFamily="18" charset="0"/>
              </a:rPr>
            </a:b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1A06ABA-03B9-4B94-88C4-6F50FF56A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Ideensammlung  |  www.ecogood.org  |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80DD84-3AB3-422F-9EB9-5A7996118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DCB5-B3F8-4C5F-8A04-2839B3CDE4F1}" type="slidenum">
              <a:rPr lang="de-DE" smtClean="0"/>
              <a:t>4</a:t>
            </a:fld>
            <a:endParaRPr lang="de-DE"/>
          </a:p>
        </p:txBody>
      </p:sp>
      <p:pic>
        <p:nvPicPr>
          <p:cNvPr id="28" name="Grafik 27" descr="Ein Bild, das Person, draußen, Mann, Gras enthält.&#10;&#10;Automatisch generierte Beschreibung">
            <a:extLst>
              <a:ext uri="{FF2B5EF4-FFF2-40B4-BE49-F238E27FC236}">
                <a16:creationId xmlns:a16="http://schemas.microsoft.com/office/drawing/2014/main" id="{D128C648-A2BD-4B8F-8B3B-475E96C402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6"/>
          <a:stretch/>
        </p:blipFill>
        <p:spPr bwMode="gray">
          <a:xfrm>
            <a:off x="603196" y="2381594"/>
            <a:ext cx="2448137" cy="3919192"/>
          </a:xfrm>
          <a:prstGeom prst="rect">
            <a:avLst/>
          </a:prstGeom>
        </p:spPr>
      </p:pic>
      <p:pic>
        <p:nvPicPr>
          <p:cNvPr id="29" name="Grafik 28" descr="Ein Bild, das Person, Gebäude, Mann, Essen enthält.&#10;&#10;Automatisch generierte Beschreibung">
            <a:extLst>
              <a:ext uri="{FF2B5EF4-FFF2-40B4-BE49-F238E27FC236}">
                <a16:creationId xmlns:a16="http://schemas.microsoft.com/office/drawing/2014/main" id="{35926F6E-39E7-4F70-A922-C5AD660E0F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gray">
          <a:xfrm>
            <a:off x="3499968" y="2388491"/>
            <a:ext cx="2411781" cy="3922887"/>
          </a:xfrm>
          <a:prstGeom prst="rect">
            <a:avLst/>
          </a:prstGeom>
        </p:spPr>
      </p:pic>
      <p:pic>
        <p:nvPicPr>
          <p:cNvPr id="30" name="Grafik 29" descr="Ein Bild, das draußen, haltend, Mann, Essen enthält.&#10;&#10;Automatisch generierte Beschreibung">
            <a:extLst>
              <a:ext uri="{FF2B5EF4-FFF2-40B4-BE49-F238E27FC236}">
                <a16:creationId xmlns:a16="http://schemas.microsoft.com/office/drawing/2014/main" id="{09C1E8BD-4AC0-4DEF-853F-7BC31FECCB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gray">
          <a:xfrm>
            <a:off x="6316446" y="2354608"/>
            <a:ext cx="2432771" cy="3919192"/>
          </a:xfrm>
          <a:prstGeom prst="rect">
            <a:avLst/>
          </a:prstGeom>
        </p:spPr>
      </p:pic>
      <p:pic>
        <p:nvPicPr>
          <p:cNvPr id="32" name="Grafik 31" descr="Ein Bild, das drinnen, haltend, Mann, Hund enthält.&#10;&#10;Automatisch generierte Beschreibung">
            <a:extLst>
              <a:ext uri="{FF2B5EF4-FFF2-40B4-BE49-F238E27FC236}">
                <a16:creationId xmlns:a16="http://schemas.microsoft.com/office/drawing/2014/main" id="{426FBCAD-1C63-4A59-AF0F-0248C4F9101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6"/>
          <a:stretch/>
        </p:blipFill>
        <p:spPr bwMode="gray">
          <a:xfrm>
            <a:off x="9043836" y="2377898"/>
            <a:ext cx="2349804" cy="3922888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ACABA30A-F2C2-441E-A95E-2471D8FF1CC8}"/>
              </a:ext>
            </a:extLst>
          </p:cNvPr>
          <p:cNvSpPr txBox="1"/>
          <p:nvPr/>
        </p:nvSpPr>
        <p:spPr bwMode="gray">
          <a:xfrm>
            <a:off x="870402" y="5339817"/>
            <a:ext cx="174198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>
                <a:solidFill>
                  <a:schemeClr val="bg1"/>
                </a:solidFill>
                <a:cs typeface="Arial" panose="020B0604020202020204" pitchFamily="34" charset="0"/>
              </a:rPr>
              <a:t>MENSCHEN-</a:t>
            </a:r>
            <a:br>
              <a:rPr lang="de-DE" sz="20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de-DE" sz="2000" b="1" dirty="0">
                <a:solidFill>
                  <a:schemeClr val="bg1"/>
                </a:solidFill>
                <a:cs typeface="Arial" panose="020B0604020202020204" pitchFamily="34" charset="0"/>
              </a:rPr>
              <a:t>WÜRDE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AB9F93E6-C377-4C53-B951-E54E1C0DDEA1}"/>
              </a:ext>
            </a:extLst>
          </p:cNvPr>
          <p:cNvSpPr txBox="1"/>
          <p:nvPr/>
        </p:nvSpPr>
        <p:spPr bwMode="gray">
          <a:xfrm>
            <a:off x="3560148" y="5309039"/>
            <a:ext cx="220686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>
                <a:solidFill>
                  <a:schemeClr val="bg1"/>
                </a:solidFill>
              </a:rPr>
              <a:t>SOLIDARITÄT + GERECHTIGKEIT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ABEF7F25-4B19-4CDA-9729-6B047496CDF5}"/>
              </a:ext>
            </a:extLst>
          </p:cNvPr>
          <p:cNvSpPr txBox="1"/>
          <p:nvPr/>
        </p:nvSpPr>
        <p:spPr bwMode="gray">
          <a:xfrm>
            <a:off x="6381650" y="5339817"/>
            <a:ext cx="2243337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>
                <a:solidFill>
                  <a:schemeClr val="bg1"/>
                </a:solidFill>
              </a:rPr>
              <a:t>ÖKOLOGISCHE </a:t>
            </a:r>
            <a:r>
              <a:rPr lang="de-DE" b="1" dirty="0">
                <a:solidFill>
                  <a:schemeClr val="bg1"/>
                </a:solidFill>
              </a:rPr>
              <a:t>NACHHALTIGKEIT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49750D0E-0E54-4022-8637-90CCFFC566B4}"/>
              </a:ext>
            </a:extLst>
          </p:cNvPr>
          <p:cNvSpPr txBox="1"/>
          <p:nvPr/>
        </p:nvSpPr>
        <p:spPr bwMode="gray">
          <a:xfrm>
            <a:off x="9043836" y="5370594"/>
            <a:ext cx="260966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b="1" dirty="0">
                <a:solidFill>
                  <a:schemeClr val="bg1"/>
                </a:solidFill>
              </a:rPr>
              <a:t>TRANSPARENZ + MITENTSCHEIDUNG</a:t>
            </a:r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07948CC4-1BFC-4213-A503-7F28772FFDE4}"/>
              </a:ext>
            </a:extLst>
          </p:cNvPr>
          <p:cNvGrpSpPr/>
          <p:nvPr/>
        </p:nvGrpSpPr>
        <p:grpSpPr bwMode="gray">
          <a:xfrm>
            <a:off x="2134939" y="2590759"/>
            <a:ext cx="939447" cy="859615"/>
            <a:chOff x="1783954" y="2814586"/>
            <a:chExt cx="1329084" cy="1216141"/>
          </a:xfrm>
        </p:grpSpPr>
        <p:pic>
          <p:nvPicPr>
            <p:cNvPr id="42" name="Grafik 41" descr="Ein Bild, das Objekt, Uhr enthält.&#10;&#10;Automatisch generierte Beschreibung">
              <a:extLst>
                <a:ext uri="{FF2B5EF4-FFF2-40B4-BE49-F238E27FC236}">
                  <a16:creationId xmlns:a16="http://schemas.microsoft.com/office/drawing/2014/main" id="{13C1EDE3-E239-4583-8143-7E96AA9B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 rot="21131503">
              <a:off x="1783954" y="3065781"/>
              <a:ext cx="510416" cy="964946"/>
            </a:xfrm>
            <a:prstGeom prst="rect">
              <a:avLst/>
            </a:prstGeom>
          </p:spPr>
        </p:pic>
        <p:pic>
          <p:nvPicPr>
            <p:cNvPr id="43" name="Grafik 42" descr="Ein Bild, das Objekt, Ball, Schild, Baseball enthält.&#10;&#10;Automatisch generierte Beschreibung">
              <a:extLst>
                <a:ext uri="{FF2B5EF4-FFF2-40B4-BE49-F238E27FC236}">
                  <a16:creationId xmlns:a16="http://schemas.microsoft.com/office/drawing/2014/main" id="{11D77D81-0581-4705-9044-50D52FE64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2321404" y="2814586"/>
              <a:ext cx="791634" cy="847894"/>
            </a:xfrm>
            <a:prstGeom prst="rect">
              <a:avLst/>
            </a:prstGeom>
          </p:spPr>
        </p:pic>
      </p:grpSp>
      <p:pic>
        <p:nvPicPr>
          <p:cNvPr id="44" name="Grafik 43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5CEC566B-3B5B-4E6D-8C5D-F317BCD2ED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2021781" flipH="1">
            <a:off x="8693234" y="4545330"/>
            <a:ext cx="417664" cy="789597"/>
          </a:xfrm>
          <a:prstGeom prst="rect">
            <a:avLst/>
          </a:prstGeom>
        </p:spPr>
      </p:pic>
      <p:pic>
        <p:nvPicPr>
          <p:cNvPr id="45" name="Grafik 44" descr="Ein Bild, das Objekt, Ball, Schild, Baseball enthält.&#10;&#10;Automatisch generierte Beschreibung">
            <a:extLst>
              <a:ext uri="{FF2B5EF4-FFF2-40B4-BE49-F238E27FC236}">
                <a16:creationId xmlns:a16="http://schemas.microsoft.com/office/drawing/2014/main" id="{0704ED6D-FEA3-4AEB-920F-47379332C9C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790833" flipH="1">
            <a:off x="3777922" y="3506899"/>
            <a:ext cx="565795" cy="606005"/>
          </a:xfrm>
          <a:prstGeom prst="rect">
            <a:avLst/>
          </a:prstGeom>
        </p:spPr>
      </p:pic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B5CA812E-9FA2-49D6-B828-BD1E17D79742}"/>
              </a:ext>
            </a:extLst>
          </p:cNvPr>
          <p:cNvCxnSpPr>
            <a:cxnSpLocks/>
          </p:cNvCxnSpPr>
          <p:nvPr/>
        </p:nvCxnSpPr>
        <p:spPr bwMode="gray">
          <a:xfrm>
            <a:off x="3334243" y="2571471"/>
            <a:ext cx="0" cy="373990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AE771B57-5D88-4F9A-A9B2-898B36FB34CF}"/>
              </a:ext>
            </a:extLst>
          </p:cNvPr>
          <p:cNvCxnSpPr>
            <a:cxnSpLocks/>
          </p:cNvCxnSpPr>
          <p:nvPr/>
        </p:nvCxnSpPr>
        <p:spPr bwMode="gray">
          <a:xfrm>
            <a:off x="6065290" y="1840832"/>
            <a:ext cx="0" cy="447054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6F259D34-583A-4616-8833-C121F1508890}"/>
              </a:ext>
            </a:extLst>
          </p:cNvPr>
          <p:cNvCxnSpPr>
            <a:cxnSpLocks/>
          </p:cNvCxnSpPr>
          <p:nvPr/>
        </p:nvCxnSpPr>
        <p:spPr bwMode="gray">
          <a:xfrm>
            <a:off x="8749217" y="1840832"/>
            <a:ext cx="47121" cy="447054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30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6D15B982-AB01-4564-A1C9-6544BBB382C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2" name="think-cell Folie" r:id="rId5" imgW="289" imgH="290" progId="TCLayout.ActiveDocument.1">
                  <p:embed/>
                </p:oleObj>
              </mc:Choice>
              <mc:Fallback>
                <p:oleObj name="think-cell Folie" r:id="rId5" imgW="289" imgH="29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6D15B982-AB01-4564-A1C9-6544BBB38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72AE2B6F-A825-4A67-8196-4F5D8CF6C19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800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D4AC25-6590-49A3-ACC5-A8B6E9EA5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02 Ausgangssituation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EEDFA2-F22C-445B-8918-3C537607490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9920288" y="6534150"/>
            <a:ext cx="2271712" cy="138113"/>
          </a:xfrm>
        </p:spPr>
        <p:txBody>
          <a:bodyPr/>
          <a:lstStyle/>
          <a:p>
            <a:r>
              <a:rPr lang="de-DE"/>
              <a:t>Ideensammlung  |  www.ecogood.org  |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34B879-1E0A-4F94-8710-002B0AA1CBE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53863" y="6534150"/>
            <a:ext cx="338137" cy="138113"/>
          </a:xfrm>
        </p:spPr>
        <p:txBody>
          <a:bodyPr/>
          <a:lstStyle/>
          <a:p>
            <a:fld id="{16A9DCB5-B3F8-4C5F-8A04-2839B3CDE4F1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8027455-9985-4DD1-88F1-AA49D3DA94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10423687">
            <a:off x="4766661" y="999041"/>
            <a:ext cx="2295748" cy="1779267"/>
          </a:xfrm>
          <a:prstGeom prst="rect">
            <a:avLst/>
          </a:prstGeom>
        </p:spPr>
      </p:pic>
      <p:pic>
        <p:nvPicPr>
          <p:cNvPr id="7" name="Grafik 6">
            <a:hlinkClick r:id="rId8" action="ppaction://hlinksldjump"/>
            <a:extLst>
              <a:ext uri="{FF2B5EF4-FFF2-40B4-BE49-F238E27FC236}">
                <a16:creationId xmlns:a16="http://schemas.microsoft.com/office/drawing/2014/main" id="{6D1505ED-B361-4A1C-BCA2-F4B4BD5876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05189" y="6325084"/>
            <a:ext cx="451143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6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A7D41F3-2CF7-4390-BED1-E421897649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8199" y="2298048"/>
            <a:ext cx="5183440" cy="2633847"/>
          </a:xfrm>
        </p:spPr>
        <p:txBody>
          <a:bodyPr/>
          <a:lstStyle/>
          <a:p>
            <a:r>
              <a:rPr lang="de-AT" dirty="0"/>
              <a:t>Für jeden Gemeinwohlbericht ist eine Befragung der wesentlichen Lieferanten Basis für den Bericht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01EF789-8E47-48CD-9023-D8E8B31C29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79104" y="1371602"/>
            <a:ext cx="4442995" cy="4018548"/>
          </a:xfrm>
        </p:spPr>
        <p:txBody>
          <a:bodyPr/>
          <a:lstStyle/>
          <a:p>
            <a:pPr algn="l"/>
            <a:r>
              <a:rPr lang="de-AT" sz="2400" dirty="0"/>
              <a:t>Dies sollte im Idealfall die komplette Lieferkette umfassen</a:t>
            </a:r>
          </a:p>
          <a:p>
            <a:pPr algn="l"/>
            <a:r>
              <a:rPr lang="de-AT" sz="2400" dirty="0"/>
              <a:t>Für ein einfaches und allgemein vergleichbares Handling wäre ein standardisierter Fragebogen entlang der Bewertungsstufen sinnvoll</a:t>
            </a:r>
          </a:p>
          <a:p>
            <a:endParaRPr lang="de-DE" dirty="0"/>
          </a:p>
        </p:txBody>
      </p:sp>
      <p:sp>
        <p:nvSpPr>
          <p:cNvPr id="14" name="Additionszeichen 13">
            <a:extLst>
              <a:ext uri="{FF2B5EF4-FFF2-40B4-BE49-F238E27FC236}">
                <a16:creationId xmlns:a16="http://schemas.microsoft.com/office/drawing/2014/main" id="{FD967DD4-1DEF-4A71-94F3-49D72E5B079B}"/>
              </a:ext>
            </a:extLst>
          </p:cNvPr>
          <p:cNvSpPr/>
          <p:nvPr/>
        </p:nvSpPr>
        <p:spPr>
          <a:xfrm>
            <a:off x="6355932" y="1546058"/>
            <a:ext cx="658479" cy="685800"/>
          </a:xfrm>
          <a:prstGeom prst="mathPlus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de-DE" sz="1400">
              <a:solidFill>
                <a:schemeClr val="tx2"/>
              </a:solidFill>
            </a:endParaRPr>
          </a:p>
        </p:txBody>
      </p:sp>
      <p:sp>
        <p:nvSpPr>
          <p:cNvPr id="16" name="Additionszeichen 15">
            <a:extLst>
              <a:ext uri="{FF2B5EF4-FFF2-40B4-BE49-F238E27FC236}">
                <a16:creationId xmlns:a16="http://schemas.microsoft.com/office/drawing/2014/main" id="{68FF9CBE-2CFF-4734-8833-A705FB574B71}"/>
              </a:ext>
            </a:extLst>
          </p:cNvPr>
          <p:cNvSpPr/>
          <p:nvPr/>
        </p:nvSpPr>
        <p:spPr>
          <a:xfrm>
            <a:off x="6339884" y="2673011"/>
            <a:ext cx="658479" cy="685800"/>
          </a:xfrm>
          <a:prstGeom prst="mathPlus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de-DE" sz="1400">
              <a:solidFill>
                <a:schemeClr val="tx2"/>
              </a:solidFill>
            </a:endParaRPr>
          </a:p>
        </p:txBody>
      </p:sp>
      <p:pic>
        <p:nvPicPr>
          <p:cNvPr id="4" name="Grafik 3">
            <a:hlinkClick r:id="rId2" action="ppaction://hlinksldjump"/>
            <a:extLst>
              <a:ext uri="{FF2B5EF4-FFF2-40B4-BE49-F238E27FC236}">
                <a16:creationId xmlns:a16="http://schemas.microsoft.com/office/drawing/2014/main" id="{96F265C2-8E7B-40C9-B0C9-AE81BE2B4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5189" y="6325084"/>
            <a:ext cx="451143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4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>
            <a:extLst>
              <a:ext uri="{FF2B5EF4-FFF2-40B4-BE49-F238E27FC236}">
                <a16:creationId xmlns:a16="http://schemas.microsoft.com/office/drawing/2014/main" id="{2A9700BD-AE8C-4FD7-8EE2-3E9B79A2B91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9" name="think-cell Folie" r:id="rId5" imgW="289" imgH="290" progId="TCLayout.ActiveDocument.1">
                  <p:embed/>
                </p:oleObj>
              </mc:Choice>
              <mc:Fallback>
                <p:oleObj name="think-cell Folie" r:id="rId5" imgW="289" imgH="290" progId="TCLayout.ActiveDocument.1">
                  <p:embed/>
                  <p:pic>
                    <p:nvPicPr>
                      <p:cNvPr id="12" name="Objekt 11" hidden="1">
                        <a:extLst>
                          <a:ext uri="{FF2B5EF4-FFF2-40B4-BE49-F238E27FC236}">
                            <a16:creationId xmlns:a16="http://schemas.microsoft.com/office/drawing/2014/main" id="{2A9700BD-AE8C-4FD7-8EE2-3E9B79A2B9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10" hidden="1">
            <a:extLst>
              <a:ext uri="{FF2B5EF4-FFF2-40B4-BE49-F238E27FC236}">
                <a16:creationId xmlns:a16="http://schemas.microsoft.com/office/drawing/2014/main" id="{81BBA1BD-7622-474E-8290-404BD385AD1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B1F281C-068A-4335-9603-AB6F6A74A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Ideensammlung  |  www.ecogood.org  |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B2D287C-C5EA-4C6F-AABB-1EE427FC4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DCB5-B3F8-4C5F-8A04-2839B3CDE4F1}" type="slidenum">
              <a:rPr lang="de-DE" smtClean="0"/>
              <a:pPr/>
              <a:t>7</a:t>
            </a:fld>
            <a:endParaRPr lang="de-DE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E5E0B9DD-23D0-41A5-A447-99D615256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906863"/>
              </p:ext>
            </p:extLst>
          </p:nvPr>
        </p:nvGraphicFramePr>
        <p:xfrm>
          <a:off x="666427" y="619932"/>
          <a:ext cx="10974710" cy="565870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94942">
                  <a:extLst>
                    <a:ext uri="{9D8B030D-6E8A-4147-A177-3AD203B41FA5}">
                      <a16:colId xmlns:a16="http://schemas.microsoft.com/office/drawing/2014/main" val="3512456843"/>
                    </a:ext>
                  </a:extLst>
                </a:gridCol>
                <a:gridCol w="2194942">
                  <a:extLst>
                    <a:ext uri="{9D8B030D-6E8A-4147-A177-3AD203B41FA5}">
                      <a16:colId xmlns:a16="http://schemas.microsoft.com/office/drawing/2014/main" val="1826890908"/>
                    </a:ext>
                  </a:extLst>
                </a:gridCol>
                <a:gridCol w="2194942">
                  <a:extLst>
                    <a:ext uri="{9D8B030D-6E8A-4147-A177-3AD203B41FA5}">
                      <a16:colId xmlns:a16="http://schemas.microsoft.com/office/drawing/2014/main" val="720783024"/>
                    </a:ext>
                  </a:extLst>
                </a:gridCol>
                <a:gridCol w="2194942">
                  <a:extLst>
                    <a:ext uri="{9D8B030D-6E8A-4147-A177-3AD203B41FA5}">
                      <a16:colId xmlns:a16="http://schemas.microsoft.com/office/drawing/2014/main" val="528805609"/>
                    </a:ext>
                  </a:extLst>
                </a:gridCol>
                <a:gridCol w="2194942">
                  <a:extLst>
                    <a:ext uri="{9D8B030D-6E8A-4147-A177-3AD203B41FA5}">
                      <a16:colId xmlns:a16="http://schemas.microsoft.com/office/drawing/2014/main" val="2478162279"/>
                    </a:ext>
                  </a:extLst>
                </a:gridCol>
              </a:tblGrid>
              <a:tr h="464867"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WERTE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MENSCHENWÜRDE</a:t>
                      </a:r>
                      <a:endParaRPr lang="de-DE" sz="12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SOLIDARITÄT + GERECHTIGKEIT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ÖKOLOGISCHE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NACHHALTIGKEIT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TRANSPARENZ + MITENTSCHEIDUNG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054208"/>
                  </a:ext>
                </a:extLst>
              </a:tr>
              <a:tr h="4648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BERÜHRUNGSGRUPPE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117962"/>
                  </a:ext>
                </a:extLst>
              </a:tr>
              <a:tr h="929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  <a:latin typeface="+mn-lt"/>
                        </a:rPr>
                        <a:t>A: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  <a:latin typeface="+mn-lt"/>
                        </a:rPr>
                        <a:t>LIEFERANT*INNEN</a:t>
                      </a:r>
                    </a:p>
                    <a:p>
                      <a:pPr algn="l"/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T="720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A1</a:t>
                      </a:r>
                    </a:p>
                  </a:txBody>
                  <a:tcPr marT="72000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A2</a:t>
                      </a:r>
                    </a:p>
                  </a:txBody>
                  <a:tcPr marT="72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A3</a:t>
                      </a:r>
                    </a:p>
                  </a:txBody>
                  <a:tcPr marT="72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A4</a:t>
                      </a:r>
                    </a:p>
                  </a:txBody>
                  <a:tcPr marT="72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307648"/>
                  </a:ext>
                </a:extLst>
              </a:tr>
              <a:tr h="929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B: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GELDGEBER*INNEN</a:t>
                      </a:r>
                    </a:p>
                    <a:p>
                      <a:pPr algn="l"/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T="720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B1</a:t>
                      </a:r>
                    </a:p>
                  </a:txBody>
                  <a:tcPr marT="72000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B2</a:t>
                      </a:r>
                    </a:p>
                  </a:txBody>
                  <a:tcPr marT="72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B3</a:t>
                      </a:r>
                    </a:p>
                  </a:txBody>
                  <a:tcPr marT="72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B4</a:t>
                      </a:r>
                    </a:p>
                  </a:txBody>
                  <a:tcPr marT="72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716899"/>
                  </a:ext>
                </a:extLst>
              </a:tr>
              <a:tr h="929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B5C:</a:t>
                      </a:r>
                      <a:br>
                        <a:rPr lang="de-DE" sz="1200" dirty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de-DE" sz="1200" dirty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MITARBEITER*INNEN</a:t>
                      </a:r>
                    </a:p>
                    <a:p>
                      <a:pPr algn="l"/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T="720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C1</a:t>
                      </a:r>
                    </a:p>
                  </a:txBody>
                  <a:tcPr marT="72000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C2</a:t>
                      </a:r>
                    </a:p>
                  </a:txBody>
                  <a:tcPr marT="72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C3</a:t>
                      </a:r>
                    </a:p>
                  </a:txBody>
                  <a:tcPr marT="72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C4</a:t>
                      </a:r>
                    </a:p>
                  </a:txBody>
                  <a:tcPr marT="72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636047"/>
                  </a:ext>
                </a:extLst>
              </a:tr>
              <a:tr h="929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D: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KUND*INNEN</a:t>
                      </a:r>
                    </a:p>
                    <a:p>
                      <a:pPr algn="l"/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T="720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D1</a:t>
                      </a:r>
                    </a:p>
                  </a:txBody>
                  <a:tcPr marT="72000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D2</a:t>
                      </a:r>
                    </a:p>
                  </a:txBody>
                  <a:tcPr marT="72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D3</a:t>
                      </a:r>
                    </a:p>
                  </a:txBody>
                  <a:tcPr marT="72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D4</a:t>
                      </a:r>
                    </a:p>
                  </a:txBody>
                  <a:tcPr marT="72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301093"/>
                  </a:ext>
                </a:extLst>
              </a:tr>
              <a:tr h="1010044"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E:</a:t>
                      </a:r>
                    </a:p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GESELLSCHAFTLICHES</a:t>
                      </a:r>
                    </a:p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UMFELD</a:t>
                      </a:r>
                    </a:p>
                    <a:p>
                      <a:pPr algn="l"/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T="72000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E1</a:t>
                      </a:r>
                    </a:p>
                  </a:txBody>
                  <a:tcPr marT="72000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E2</a:t>
                      </a:r>
                    </a:p>
                  </a:txBody>
                  <a:tcPr marT="72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E3</a:t>
                      </a:r>
                    </a:p>
                  </a:txBody>
                  <a:tcPr marT="72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E4</a:t>
                      </a:r>
                    </a:p>
                  </a:txBody>
                  <a:tcPr marT="72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392332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0F3BA97A-2014-4B08-AE06-9B43E61CFBC1}"/>
              </a:ext>
            </a:extLst>
          </p:cNvPr>
          <p:cNvSpPr txBox="1"/>
          <p:nvPr/>
        </p:nvSpPr>
        <p:spPr>
          <a:xfrm>
            <a:off x="2775526" y="1827178"/>
            <a:ext cx="8865612" cy="283971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z="1200" dirty="0">
                <a:sym typeface="Wingdings" panose="05000000000000000000" pitchFamily="2" charset="2"/>
              </a:rPr>
              <a:t>A1-A4 → Wie sind Arbeitsbedingungen beim Zulieferbetrieb?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55A3892-FF60-485C-9B4D-94C4426CDD64}"/>
              </a:ext>
            </a:extLst>
          </p:cNvPr>
          <p:cNvSpPr txBox="1"/>
          <p:nvPr/>
        </p:nvSpPr>
        <p:spPr>
          <a:xfrm>
            <a:off x="2775526" y="2796378"/>
            <a:ext cx="8865612" cy="283971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txBody>
          <a:bodyPr wrap="square" rtlCol="0" anchor="ctr">
            <a:noAutofit/>
          </a:bodyPr>
          <a:lstStyle/>
          <a:p>
            <a:r>
              <a:rPr lang="de-DE" sz="1200" dirty="0">
                <a:solidFill>
                  <a:schemeClr val="bg1"/>
                </a:solidFill>
                <a:cs typeface="Arial" pitchFamily="34" charset="0"/>
              </a:rPr>
              <a:t>B1-B4 → Was passiert mit den Gewinnen?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77330B5-CFFC-4B6F-8E24-2DE39CD9CBB9}"/>
              </a:ext>
            </a:extLst>
          </p:cNvPr>
          <p:cNvSpPr txBox="1"/>
          <p:nvPr/>
        </p:nvSpPr>
        <p:spPr>
          <a:xfrm>
            <a:off x="2775526" y="3858570"/>
            <a:ext cx="8865612" cy="283971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txBody>
          <a:bodyPr wrap="square" rtlCol="0" anchor="ctr">
            <a:noAutofit/>
          </a:bodyPr>
          <a:lstStyle/>
          <a:p>
            <a:r>
              <a:rPr lang="de-DE" sz="1200" dirty="0">
                <a:solidFill>
                  <a:schemeClr val="bg1"/>
                </a:solidFill>
                <a:cs typeface="Arial" pitchFamily="34" charset="0"/>
              </a:rPr>
              <a:t>C1-C4 → Wie werden die Mitarbeiter entlohnt + behandelt?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6D8C9F-E1AC-43FD-9C01-35FD4452ED6B}"/>
              </a:ext>
            </a:extLst>
          </p:cNvPr>
          <p:cNvSpPr txBox="1"/>
          <p:nvPr/>
        </p:nvSpPr>
        <p:spPr>
          <a:xfrm>
            <a:off x="2775526" y="4796773"/>
            <a:ext cx="8865612" cy="283971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txBody>
          <a:bodyPr wrap="square" rtlCol="0" anchor="ctr">
            <a:noAutofit/>
          </a:bodyPr>
          <a:lstStyle/>
          <a:p>
            <a:r>
              <a:rPr lang="de-DE" sz="1200" dirty="0">
                <a:solidFill>
                  <a:schemeClr val="bg1"/>
                </a:solidFill>
                <a:cs typeface="Arial" pitchFamily="34" charset="0"/>
              </a:rPr>
              <a:t>D1-D4 → Wie ist der Umgang mit Kunden und Mitbewerbern?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42858A7-3039-4A96-A659-BC3148E1D16E}"/>
              </a:ext>
            </a:extLst>
          </p:cNvPr>
          <p:cNvSpPr txBox="1"/>
          <p:nvPr/>
        </p:nvSpPr>
        <p:spPr>
          <a:xfrm>
            <a:off x="2775526" y="5750473"/>
            <a:ext cx="8865612" cy="283971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txBody>
          <a:bodyPr wrap="square" rtlCol="0" anchor="ctr">
            <a:noAutofit/>
          </a:bodyPr>
          <a:lstStyle/>
          <a:p>
            <a:r>
              <a:rPr lang="de-DE" sz="1200" dirty="0">
                <a:solidFill>
                  <a:schemeClr val="bg1"/>
                </a:solidFill>
                <a:cs typeface="Arial" pitchFamily="34" charset="0"/>
              </a:rPr>
              <a:t>E1-E4 → Welcher Beitrag wird für das Gemeinwesen geleistet?</a:t>
            </a:r>
          </a:p>
        </p:txBody>
      </p:sp>
      <p:sp>
        <p:nvSpPr>
          <p:cNvPr id="14" name="Inhaltsplatzhalter 12">
            <a:extLst>
              <a:ext uri="{FF2B5EF4-FFF2-40B4-BE49-F238E27FC236}">
                <a16:creationId xmlns:a16="http://schemas.microsoft.com/office/drawing/2014/main" id="{419F8BB1-30F7-4464-8F25-E3E23C8350C5}"/>
              </a:ext>
            </a:extLst>
          </p:cNvPr>
          <p:cNvSpPr txBox="1">
            <a:spLocks/>
          </p:cNvSpPr>
          <p:nvPr/>
        </p:nvSpPr>
        <p:spPr>
          <a:xfrm>
            <a:off x="4401518" y="2448731"/>
            <a:ext cx="7563174" cy="4223648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9500" indent="-27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solidFill>
                  <a:schemeClr val="bg1"/>
                </a:solidFill>
                <a:ea typeface="Times New Roman" panose="02020603050405020304" pitchFamily="18" charset="0"/>
              </a:rPr>
              <a:t>Wenn wir einen Idealzustand hätten, nämlich alle Lieferant*Innen haben eine aktuelle GWÖ Bilanz, könnten wir uns auf die Punkte B1, C1, D1 und E1 beziehen und einen Durchschnittwert berechnen und den dann für uns eintragen.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solidFill>
                  <a:schemeClr val="bg1"/>
                </a:solidFill>
                <a:ea typeface="Times New Roman" panose="02020603050405020304" pitchFamily="18" charset="0"/>
              </a:rPr>
              <a:t>Wir könnten das für alle unseren wesentlichen Lieferant*Innen machen und hätten damit eine belastbare Grundlage für unsere Angabe in A1.</a:t>
            </a:r>
            <a:endParaRPr lang="de-DE" sz="2400" dirty="0">
              <a:solidFill>
                <a:schemeClr val="bg1"/>
              </a:solidFill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solidFill>
                  <a:schemeClr val="bg1"/>
                </a:solidFill>
                <a:ea typeface="Times New Roman" panose="02020603050405020304" pitchFamily="18" charset="0"/>
              </a:rPr>
              <a:t>Dasselbe könnten wir für A2, A3 und A4 machen.</a:t>
            </a:r>
            <a:endParaRPr lang="de-DE" sz="2000" dirty="0">
              <a:solidFill>
                <a:schemeClr val="bg1"/>
              </a:solidFill>
              <a:ea typeface="Arial" panose="020B0604020202020204" pitchFamily="34" charset="0"/>
            </a:endParaRPr>
          </a:p>
        </p:txBody>
      </p:sp>
      <p:sp>
        <p:nvSpPr>
          <p:cNvPr id="15" name="Pfeil: nach rechts gekrümmt 14">
            <a:extLst>
              <a:ext uri="{FF2B5EF4-FFF2-40B4-BE49-F238E27FC236}">
                <a16:creationId xmlns:a16="http://schemas.microsoft.com/office/drawing/2014/main" id="{6C21642B-301B-4D71-AB01-7E0AA8F6712D}"/>
              </a:ext>
            </a:extLst>
          </p:cNvPr>
          <p:cNvSpPr/>
          <p:nvPr/>
        </p:nvSpPr>
        <p:spPr>
          <a:xfrm>
            <a:off x="2775526" y="3383281"/>
            <a:ext cx="45719" cy="45719"/>
          </a:xfrm>
          <a:prstGeom prst="curvedRightArrow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de-DE" sz="1400">
              <a:solidFill>
                <a:schemeClr val="tx2"/>
              </a:solidFill>
            </a:endParaRPr>
          </a:p>
        </p:txBody>
      </p:sp>
      <p:sp>
        <p:nvSpPr>
          <p:cNvPr id="16" name="Pfeil: nach rechts gekrümmt 15">
            <a:extLst>
              <a:ext uri="{FF2B5EF4-FFF2-40B4-BE49-F238E27FC236}">
                <a16:creationId xmlns:a16="http://schemas.microsoft.com/office/drawing/2014/main" id="{A5B4CB41-021C-46DC-8EA5-F1BD3095F68A}"/>
              </a:ext>
            </a:extLst>
          </p:cNvPr>
          <p:cNvSpPr/>
          <p:nvPr/>
        </p:nvSpPr>
        <p:spPr>
          <a:xfrm>
            <a:off x="3128211" y="1575020"/>
            <a:ext cx="1476114" cy="1645615"/>
          </a:xfrm>
          <a:prstGeom prst="curvedRightArrow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de-DE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6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>
            <a:extLst>
              <a:ext uri="{FF2B5EF4-FFF2-40B4-BE49-F238E27FC236}">
                <a16:creationId xmlns:a16="http://schemas.microsoft.com/office/drawing/2014/main" id="{2A9700BD-AE8C-4FD7-8EE2-3E9B79A2B91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3" name="think-cell Folie" r:id="rId5" imgW="289" imgH="290" progId="TCLayout.ActiveDocument.1">
                  <p:embed/>
                </p:oleObj>
              </mc:Choice>
              <mc:Fallback>
                <p:oleObj name="think-cell Folie" r:id="rId5" imgW="289" imgH="290" progId="TCLayout.ActiveDocument.1">
                  <p:embed/>
                  <p:pic>
                    <p:nvPicPr>
                      <p:cNvPr id="12" name="Objekt 11" hidden="1">
                        <a:extLst>
                          <a:ext uri="{FF2B5EF4-FFF2-40B4-BE49-F238E27FC236}">
                            <a16:creationId xmlns:a16="http://schemas.microsoft.com/office/drawing/2014/main" id="{2A9700BD-AE8C-4FD7-8EE2-3E9B79A2B9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10" hidden="1">
            <a:extLst>
              <a:ext uri="{FF2B5EF4-FFF2-40B4-BE49-F238E27FC236}">
                <a16:creationId xmlns:a16="http://schemas.microsoft.com/office/drawing/2014/main" id="{81BBA1BD-7622-474E-8290-404BD385AD1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B1F281C-068A-4335-9603-AB6F6A74A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Ideensammlung  |  www.ecogood.org  |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B2D287C-C5EA-4C6F-AABB-1EE427FC4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DCB5-B3F8-4C5F-8A04-2839B3CDE4F1}" type="slidenum">
              <a:rPr lang="de-DE" smtClean="0"/>
              <a:pPr/>
              <a:t>8</a:t>
            </a:fld>
            <a:endParaRPr lang="de-DE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E5E0B9DD-23D0-41A5-A447-99D615256DF2}"/>
              </a:ext>
            </a:extLst>
          </p:cNvPr>
          <p:cNvGraphicFramePr>
            <a:graphicFrameLocks noGrp="1"/>
          </p:cNvGraphicFramePr>
          <p:nvPr/>
        </p:nvGraphicFramePr>
        <p:xfrm>
          <a:off x="666427" y="619932"/>
          <a:ext cx="10974710" cy="565870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94942">
                  <a:extLst>
                    <a:ext uri="{9D8B030D-6E8A-4147-A177-3AD203B41FA5}">
                      <a16:colId xmlns:a16="http://schemas.microsoft.com/office/drawing/2014/main" val="3512456843"/>
                    </a:ext>
                  </a:extLst>
                </a:gridCol>
                <a:gridCol w="2194942">
                  <a:extLst>
                    <a:ext uri="{9D8B030D-6E8A-4147-A177-3AD203B41FA5}">
                      <a16:colId xmlns:a16="http://schemas.microsoft.com/office/drawing/2014/main" val="1826890908"/>
                    </a:ext>
                  </a:extLst>
                </a:gridCol>
                <a:gridCol w="2194942">
                  <a:extLst>
                    <a:ext uri="{9D8B030D-6E8A-4147-A177-3AD203B41FA5}">
                      <a16:colId xmlns:a16="http://schemas.microsoft.com/office/drawing/2014/main" val="720783024"/>
                    </a:ext>
                  </a:extLst>
                </a:gridCol>
                <a:gridCol w="2194942">
                  <a:extLst>
                    <a:ext uri="{9D8B030D-6E8A-4147-A177-3AD203B41FA5}">
                      <a16:colId xmlns:a16="http://schemas.microsoft.com/office/drawing/2014/main" val="528805609"/>
                    </a:ext>
                  </a:extLst>
                </a:gridCol>
                <a:gridCol w="2194942">
                  <a:extLst>
                    <a:ext uri="{9D8B030D-6E8A-4147-A177-3AD203B41FA5}">
                      <a16:colId xmlns:a16="http://schemas.microsoft.com/office/drawing/2014/main" val="2478162279"/>
                    </a:ext>
                  </a:extLst>
                </a:gridCol>
              </a:tblGrid>
              <a:tr h="464867"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WERTE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MENSCHENWÜRDE</a:t>
                      </a:r>
                      <a:endParaRPr lang="de-DE" sz="12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SOLIDARITÄT + GERECHTIGKEIT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ÖKOLOGISCHE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NACHHALTIGKEIT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TRANSPARENZ + MITENTSCHEIDUNG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054208"/>
                  </a:ext>
                </a:extLst>
              </a:tr>
              <a:tr h="4648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BERÜHRUNGSGRUPPE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117962"/>
                  </a:ext>
                </a:extLst>
              </a:tr>
              <a:tr h="929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  <a:latin typeface="+mn-lt"/>
                        </a:rPr>
                        <a:t>A: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  <a:latin typeface="+mn-lt"/>
                        </a:rPr>
                        <a:t>LIEFERANT*INNEN</a:t>
                      </a:r>
                    </a:p>
                    <a:p>
                      <a:pPr algn="l"/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T="720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A1</a:t>
                      </a:r>
                    </a:p>
                  </a:txBody>
                  <a:tcPr marT="72000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A2</a:t>
                      </a:r>
                    </a:p>
                  </a:txBody>
                  <a:tcPr marT="72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A3</a:t>
                      </a:r>
                    </a:p>
                  </a:txBody>
                  <a:tcPr marT="72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A4</a:t>
                      </a:r>
                    </a:p>
                  </a:txBody>
                  <a:tcPr marT="72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307648"/>
                  </a:ext>
                </a:extLst>
              </a:tr>
              <a:tr h="929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B: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GELDGEBER*INNEN</a:t>
                      </a:r>
                    </a:p>
                    <a:p>
                      <a:pPr algn="l"/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T="720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B1</a:t>
                      </a:r>
                    </a:p>
                  </a:txBody>
                  <a:tcPr marT="72000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B2</a:t>
                      </a:r>
                    </a:p>
                  </a:txBody>
                  <a:tcPr marT="72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B3</a:t>
                      </a:r>
                    </a:p>
                  </a:txBody>
                  <a:tcPr marT="72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B4</a:t>
                      </a:r>
                    </a:p>
                  </a:txBody>
                  <a:tcPr marT="72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716899"/>
                  </a:ext>
                </a:extLst>
              </a:tr>
              <a:tr h="929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B5C:</a:t>
                      </a:r>
                      <a:br>
                        <a:rPr lang="de-DE" sz="1200" dirty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de-DE" sz="1200" dirty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MITARBEITER*INNEN</a:t>
                      </a:r>
                    </a:p>
                    <a:p>
                      <a:pPr algn="l"/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T="720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C1</a:t>
                      </a:r>
                    </a:p>
                  </a:txBody>
                  <a:tcPr marT="72000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C2</a:t>
                      </a:r>
                    </a:p>
                  </a:txBody>
                  <a:tcPr marT="72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C3</a:t>
                      </a:r>
                    </a:p>
                  </a:txBody>
                  <a:tcPr marT="72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C4</a:t>
                      </a:r>
                    </a:p>
                  </a:txBody>
                  <a:tcPr marT="72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636047"/>
                  </a:ext>
                </a:extLst>
              </a:tr>
              <a:tr h="929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D: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KUND*INNEN</a:t>
                      </a:r>
                    </a:p>
                    <a:p>
                      <a:pPr algn="l"/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T="720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D1</a:t>
                      </a:r>
                    </a:p>
                  </a:txBody>
                  <a:tcPr marT="72000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D2</a:t>
                      </a:r>
                    </a:p>
                  </a:txBody>
                  <a:tcPr marT="72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D3</a:t>
                      </a:r>
                    </a:p>
                  </a:txBody>
                  <a:tcPr marT="72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D4</a:t>
                      </a:r>
                    </a:p>
                  </a:txBody>
                  <a:tcPr marT="72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301093"/>
                  </a:ext>
                </a:extLst>
              </a:tr>
              <a:tr h="1010044"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E:</a:t>
                      </a:r>
                    </a:p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GESELLSCHAFTLICHES</a:t>
                      </a:r>
                    </a:p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UMFELD</a:t>
                      </a:r>
                    </a:p>
                    <a:p>
                      <a:pPr algn="l"/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T="72000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E1</a:t>
                      </a:r>
                    </a:p>
                  </a:txBody>
                  <a:tcPr marT="72000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E2</a:t>
                      </a:r>
                    </a:p>
                  </a:txBody>
                  <a:tcPr marT="72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E3</a:t>
                      </a:r>
                    </a:p>
                  </a:txBody>
                  <a:tcPr marT="72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E4</a:t>
                      </a:r>
                    </a:p>
                  </a:txBody>
                  <a:tcPr marT="72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392332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0F3BA97A-2014-4B08-AE06-9B43E61CFBC1}"/>
              </a:ext>
            </a:extLst>
          </p:cNvPr>
          <p:cNvSpPr txBox="1"/>
          <p:nvPr/>
        </p:nvSpPr>
        <p:spPr>
          <a:xfrm>
            <a:off x="2775526" y="1827178"/>
            <a:ext cx="8865612" cy="283971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z="1200" dirty="0">
                <a:sym typeface="Wingdings" panose="05000000000000000000" pitchFamily="2" charset="2"/>
              </a:rPr>
              <a:t>A1-A4 → Wie sind Arbeitsbedingungen beim Zulieferbetrieb?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55A3892-FF60-485C-9B4D-94C4426CDD64}"/>
              </a:ext>
            </a:extLst>
          </p:cNvPr>
          <p:cNvSpPr txBox="1"/>
          <p:nvPr/>
        </p:nvSpPr>
        <p:spPr>
          <a:xfrm>
            <a:off x="2775526" y="2796378"/>
            <a:ext cx="8865612" cy="283971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txBody>
          <a:bodyPr wrap="square" rtlCol="0" anchor="ctr">
            <a:noAutofit/>
          </a:bodyPr>
          <a:lstStyle/>
          <a:p>
            <a:r>
              <a:rPr lang="de-DE" sz="1200" dirty="0">
                <a:solidFill>
                  <a:schemeClr val="bg1"/>
                </a:solidFill>
                <a:cs typeface="Arial" pitchFamily="34" charset="0"/>
              </a:rPr>
              <a:t>B1-B4 → Was passiert mit den Gewinnen?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77330B5-CFFC-4B6F-8E24-2DE39CD9CBB9}"/>
              </a:ext>
            </a:extLst>
          </p:cNvPr>
          <p:cNvSpPr txBox="1"/>
          <p:nvPr/>
        </p:nvSpPr>
        <p:spPr>
          <a:xfrm>
            <a:off x="2775526" y="3858570"/>
            <a:ext cx="8865612" cy="283971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txBody>
          <a:bodyPr wrap="square" rtlCol="0" anchor="ctr">
            <a:noAutofit/>
          </a:bodyPr>
          <a:lstStyle/>
          <a:p>
            <a:r>
              <a:rPr lang="de-DE" sz="1200" dirty="0">
                <a:solidFill>
                  <a:schemeClr val="bg1"/>
                </a:solidFill>
                <a:cs typeface="Arial" pitchFamily="34" charset="0"/>
              </a:rPr>
              <a:t>C1-C4 → Wie werden die Mitarbeiter entlohnt + behandelt?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6D8C9F-E1AC-43FD-9C01-35FD4452ED6B}"/>
              </a:ext>
            </a:extLst>
          </p:cNvPr>
          <p:cNvSpPr txBox="1"/>
          <p:nvPr/>
        </p:nvSpPr>
        <p:spPr>
          <a:xfrm>
            <a:off x="2775526" y="4796773"/>
            <a:ext cx="8865612" cy="283971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txBody>
          <a:bodyPr wrap="square" rtlCol="0" anchor="ctr">
            <a:noAutofit/>
          </a:bodyPr>
          <a:lstStyle/>
          <a:p>
            <a:r>
              <a:rPr lang="de-DE" sz="1200" dirty="0">
                <a:solidFill>
                  <a:schemeClr val="bg1"/>
                </a:solidFill>
                <a:cs typeface="Arial" pitchFamily="34" charset="0"/>
              </a:rPr>
              <a:t>D1-D4 → Wie ist der Umgang mit Kunden und Mitbewerbern?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42858A7-3039-4A96-A659-BC3148E1D16E}"/>
              </a:ext>
            </a:extLst>
          </p:cNvPr>
          <p:cNvSpPr txBox="1"/>
          <p:nvPr/>
        </p:nvSpPr>
        <p:spPr>
          <a:xfrm>
            <a:off x="2775526" y="5750473"/>
            <a:ext cx="8865612" cy="283971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txBody>
          <a:bodyPr wrap="square" rtlCol="0" anchor="ctr">
            <a:noAutofit/>
          </a:bodyPr>
          <a:lstStyle/>
          <a:p>
            <a:r>
              <a:rPr lang="de-DE" sz="1200" dirty="0">
                <a:solidFill>
                  <a:schemeClr val="bg1"/>
                </a:solidFill>
                <a:cs typeface="Arial" pitchFamily="34" charset="0"/>
              </a:rPr>
              <a:t>E1-E4 → Welcher Beitrag wird für das Gemeinwesen geleistet?</a:t>
            </a:r>
          </a:p>
        </p:txBody>
      </p:sp>
      <p:sp>
        <p:nvSpPr>
          <p:cNvPr id="14" name="Inhaltsplatzhalter 12">
            <a:extLst>
              <a:ext uri="{FF2B5EF4-FFF2-40B4-BE49-F238E27FC236}">
                <a16:creationId xmlns:a16="http://schemas.microsoft.com/office/drawing/2014/main" id="{419F8BB1-30F7-4464-8F25-E3E23C8350C5}"/>
              </a:ext>
            </a:extLst>
          </p:cNvPr>
          <p:cNvSpPr txBox="1">
            <a:spLocks/>
          </p:cNvSpPr>
          <p:nvPr/>
        </p:nvSpPr>
        <p:spPr>
          <a:xfrm>
            <a:off x="4401518" y="2448731"/>
            <a:ext cx="7563174" cy="4223648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9500" indent="-27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Teil 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Nur in ganz wenigen Branchen gibt es Hilfsmittel wie Zertifizierungen, die hier eine Lieferkettentransparenz sicherstellen.</a:t>
            </a:r>
            <a:endParaRPr lang="de-DE" sz="2400" dirty="0">
              <a:solidFill>
                <a:schemeClr val="bg1"/>
              </a:solidFill>
              <a:effectLst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So zum Beispiel die Biozertifizierung, die verlangt, dass alle Produktzulieferer Biozertifiziert sind.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Aber: Wie geht es mit den tieferen Lieferkettenstufen weiter? Ein standardisierter Befragungsfragen wäre hilfreich.</a:t>
            </a:r>
            <a:endParaRPr lang="de-DE" sz="32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5" name="Pfeil: nach rechts gekrümmt 14">
            <a:extLst>
              <a:ext uri="{FF2B5EF4-FFF2-40B4-BE49-F238E27FC236}">
                <a16:creationId xmlns:a16="http://schemas.microsoft.com/office/drawing/2014/main" id="{6C21642B-301B-4D71-AB01-7E0AA8F6712D}"/>
              </a:ext>
            </a:extLst>
          </p:cNvPr>
          <p:cNvSpPr/>
          <p:nvPr/>
        </p:nvSpPr>
        <p:spPr>
          <a:xfrm>
            <a:off x="2775526" y="3383281"/>
            <a:ext cx="45719" cy="45719"/>
          </a:xfrm>
          <a:prstGeom prst="curvedRightArrow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de-DE" sz="1400">
              <a:solidFill>
                <a:schemeClr val="tx2"/>
              </a:solidFill>
            </a:endParaRPr>
          </a:p>
        </p:txBody>
      </p:sp>
      <p:sp>
        <p:nvSpPr>
          <p:cNvPr id="16" name="Pfeil: nach rechts gekrümmt 15">
            <a:extLst>
              <a:ext uri="{FF2B5EF4-FFF2-40B4-BE49-F238E27FC236}">
                <a16:creationId xmlns:a16="http://schemas.microsoft.com/office/drawing/2014/main" id="{A5B4CB41-021C-46DC-8EA5-F1BD3095F68A}"/>
              </a:ext>
            </a:extLst>
          </p:cNvPr>
          <p:cNvSpPr/>
          <p:nvPr/>
        </p:nvSpPr>
        <p:spPr>
          <a:xfrm>
            <a:off x="3128211" y="1707372"/>
            <a:ext cx="1476114" cy="1645615"/>
          </a:xfrm>
          <a:prstGeom prst="curvedRightArrow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de-DE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1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6D15B982-AB01-4564-A1C9-6544BBB382C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0" name="think-cell Folie" r:id="rId5" imgW="289" imgH="290" progId="TCLayout.ActiveDocument.1">
                  <p:embed/>
                </p:oleObj>
              </mc:Choice>
              <mc:Fallback>
                <p:oleObj name="think-cell Folie" r:id="rId5" imgW="289" imgH="29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6D15B982-AB01-4564-A1C9-6544BBB38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72AE2B6F-A825-4A67-8196-4F5D8CF6C19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800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D4AC25-6590-49A3-ACC5-A8B6E9EA5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734512"/>
            <a:ext cx="8142200" cy="430887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03 Nutzen / Lösung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EEDFA2-F22C-445B-8918-3C5376074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Ideensammlung  |  www.ecogood.org  |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34B879-1E0A-4F94-8710-002B0AA1C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DCB5-B3F8-4C5F-8A04-2839B3CDE4F1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8" name="Grafik 7" descr="Sanduhr">
            <a:extLst>
              <a:ext uri="{FF2B5EF4-FFF2-40B4-BE49-F238E27FC236}">
                <a16:creationId xmlns:a16="http://schemas.microsoft.com/office/drawing/2014/main" id="{DB396F8E-98AE-4BD3-A9B7-8F22EA83CB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03009" y="1983784"/>
            <a:ext cx="3580108" cy="3580108"/>
          </a:xfrm>
          <a:prstGeom prst="rect">
            <a:avLst/>
          </a:prstGeom>
        </p:spPr>
      </p:pic>
      <p:pic>
        <p:nvPicPr>
          <p:cNvPr id="7" name="Grafik 6">
            <a:hlinkClick r:id="rId9" action="ppaction://hlinksldjump"/>
            <a:extLst>
              <a:ext uri="{FF2B5EF4-FFF2-40B4-BE49-F238E27FC236}">
                <a16:creationId xmlns:a16="http://schemas.microsoft.com/office/drawing/2014/main" id="{194E46F2-C3EE-486B-BE14-CE5E3BFA3A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05189" y="6325084"/>
            <a:ext cx="451143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8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LhmpqjUh9iNXuk041ksk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LhmpqjUh9iNXuk041ksk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LhmpqjUh9iNXuk041ksk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LhmpqjUh9iNXuk041ksk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LhmpqjUh9iNXuk041ksk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LhmpqjUh9iNXuk041ksk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LhmpqjUh9iNXuk041ksk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1jDD9VtzFZPP1EwPiBQd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1jDD9VtzFZPP1EwPiBQd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1jDD9VtzFZPP1EwPiBQd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C4GqsELbc3Y_FaMy_usk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1jDD9VtzFZPP1EwPiBQd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LhmpqjUh9iNXuk041ksk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LhmpqjUh9iNXuk041ksk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1jDD9VtzFZPP1EwPiBQd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jIXSr1qKsDBacLja.m9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jIXSr1qKsDBacLja.m9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07P2PzeG5RAaq6h5m7D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M30wdcT5vtcsWzYcxkF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Nm4wNjj0302CdL8Txu6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p8pRntZRAQsGSg3RC7Dk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jIXSr1qKsDBacLja.m9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Nm4wNjj0302CdL8Txu6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EZFm54T6bjdW_EryAmU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EZFm54T6bjdW_EryAmU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Nm4wNjj0302CdL8Txu6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pnltH5aYtWzA7Aue4GH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pnltH5aYtWzA7Aue4GH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Nm4wNjj0302CdL8Txu6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Np2IMU2ShZMvKw.TklA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Np2IMU2ShZMvKw.TklA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Nm4wNjj0302CdL8Txu6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jIXSr1qKsDBacLja.m9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HT84_zVy1rJwBMiTsFY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5Jl_aSE04rDnj445NqM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LhmpqjUh9iNXuk041kskg"/>
</p:tagLst>
</file>

<file path=ppt/theme/theme1.xml><?xml version="1.0" encoding="utf-8"?>
<a:theme xmlns:a="http://schemas.openxmlformats.org/drawingml/2006/main" name="Office">
  <a:themeElements>
    <a:clrScheme name="Benutzerdefiniert 73">
      <a:dk1>
        <a:srgbClr val="5A5A5A"/>
      </a:dk1>
      <a:lt1>
        <a:sysClr val="window" lastClr="FFFFFF"/>
      </a:lt1>
      <a:dk2>
        <a:srgbClr val="000000"/>
      </a:dk2>
      <a:lt2>
        <a:srgbClr val="DCDCDC"/>
      </a:lt2>
      <a:accent1>
        <a:srgbClr val="889E33"/>
      </a:accent1>
      <a:accent2>
        <a:srgbClr val="009DA5"/>
      </a:accent2>
      <a:accent3>
        <a:srgbClr val="BFBFBF"/>
      </a:accent3>
      <a:accent4>
        <a:srgbClr val="392B49"/>
      </a:accent4>
      <a:accent5>
        <a:srgbClr val="0F1A3D"/>
      </a:accent5>
      <a:accent6>
        <a:srgbClr val="EEECDE"/>
      </a:accent6>
      <a:hlink>
        <a:srgbClr val="000000"/>
      </a:hlink>
      <a:folHlink>
        <a:srgbClr val="000000"/>
      </a:folHlink>
    </a:clrScheme>
    <a:fontScheme name="SZ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3"/>
          </a:solidFill>
        </a:ln>
      </a:spPr>
      <a:bodyPr lIns="108000" tIns="108000" rIns="108000" bIns="108000" rtlCol="0" anchor="ctr"/>
      <a:lstStyle>
        <a:defPPr algn="ctr">
          <a:defRPr sz="140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9BD0234A-ACB9-46FE-83CC-4257C477E8C4}" vid="{669C26A8-1724-4A8D-A4F9-FD5288DF35FB}"/>
    </a:ext>
  </a:extLst>
</a:theme>
</file>

<file path=ppt/theme/theme2.xml><?xml version="1.0" encoding="utf-8"?>
<a:theme xmlns:a="http://schemas.openxmlformats.org/drawingml/2006/main" name="Office">
  <a:themeElements>
    <a:clrScheme name="GWÖ">
      <a:dk1>
        <a:srgbClr val="262626"/>
      </a:dk1>
      <a:lt1>
        <a:sysClr val="window" lastClr="FFFFFF"/>
      </a:lt1>
      <a:dk2>
        <a:srgbClr val="000000"/>
      </a:dk2>
      <a:lt2>
        <a:srgbClr val="EDEDED"/>
      </a:lt2>
      <a:accent1>
        <a:srgbClr val="889E33"/>
      </a:accent1>
      <a:accent2>
        <a:srgbClr val="009DA5"/>
      </a:accent2>
      <a:accent3>
        <a:srgbClr val="BFBFBF"/>
      </a:accent3>
      <a:accent4>
        <a:srgbClr val="392B49"/>
      </a:accent4>
      <a:accent5>
        <a:srgbClr val="0F1A3D"/>
      </a:accent5>
      <a:accent6>
        <a:srgbClr val="F7A209"/>
      </a:accent6>
      <a:hlink>
        <a:srgbClr val="003296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Ideensammlung GWOE</Template>
  <TotalTime>0</TotalTime>
  <Words>808</Words>
  <Application>Microsoft Office PowerPoint</Application>
  <PresentationFormat>Breitbild</PresentationFormat>
  <Paragraphs>175</Paragraphs>
  <Slides>17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-apple-system</vt:lpstr>
      <vt:lpstr>Arial</vt:lpstr>
      <vt:lpstr>Wingdings</vt:lpstr>
      <vt:lpstr>Wingdings 2</vt:lpstr>
      <vt:lpstr>Office</vt:lpstr>
      <vt:lpstr>think-cell Folie</vt:lpstr>
      <vt:lpstr>entwicklung eines Lieferantenfragebogens mit direkter Auswertung für den GWÖ-Rechner</vt:lpstr>
      <vt:lpstr>Kapitel a</vt:lpstr>
      <vt:lpstr>01 Überlegung</vt:lpstr>
      <vt:lpstr>Überlegung –  Wie bearbeite ich diese Berührungsgruppe Lieferanten langfristig? Wie erhebe ich Daten zu meinen Lieferant*Innen? Wie bewerte ich diese Berührungsgruppe so, dass es kompatibel ist mit unserem GWÖ-Rechner? </vt:lpstr>
      <vt:lpstr>02 Ausgangssituation</vt:lpstr>
      <vt:lpstr>PowerPoint-Präsentation</vt:lpstr>
      <vt:lpstr>PowerPoint-Präsentation</vt:lpstr>
      <vt:lpstr>PowerPoint-Präsentation</vt:lpstr>
      <vt:lpstr>03 Nutzen / Lösung</vt:lpstr>
      <vt:lpstr>Die Lösung des Lieferantenbogen soll uns unterstützen bei: </vt:lpstr>
      <vt:lpstr>Die Lösung des Lieferantenbogen bietet uns die Chance:</vt:lpstr>
      <vt:lpstr>05  Unser Ansatz =&gt; Fragebogen</vt:lpstr>
      <vt:lpstr>Der Weg zum Fragebogen</vt:lpstr>
      <vt:lpstr>  Weg zum Fragebogen </vt:lpstr>
      <vt:lpstr>06 Zusammenfassung</vt:lpstr>
      <vt:lpstr>Zusammenfassung – es könnte ein neuer Leuchtturm werden für die Thematik Lieferanten/Lieferkette</vt:lpstr>
      <vt:lpstr>Lieferantenfragebogen mit direkter Auswertung für den GWÖ-Rechner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Ideensammlung</dc:title>
  <dc:creator>Brigitte</dc:creator>
  <cp:lastModifiedBy>Roland Wiedemeyer</cp:lastModifiedBy>
  <cp:revision>34</cp:revision>
  <cp:lastPrinted>2020-08-25T10:33:39Z</cp:lastPrinted>
  <dcterms:created xsi:type="dcterms:W3CDTF">2020-11-02T18:05:08Z</dcterms:created>
  <dcterms:modified xsi:type="dcterms:W3CDTF">2020-11-13T19:11:33Z</dcterms:modified>
</cp:coreProperties>
</file>